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6" r:id="rId3"/>
    <p:sldId id="283" r:id="rId4"/>
    <p:sldId id="284" r:id="rId5"/>
    <p:sldId id="285" r:id="rId6"/>
    <p:sldId id="261" r:id="rId7"/>
    <p:sldId id="262" r:id="rId8"/>
    <p:sldId id="260" r:id="rId9"/>
    <p:sldId id="275" r:id="rId10"/>
    <p:sldId id="269" r:id="rId11"/>
    <p:sldId id="265" r:id="rId12"/>
    <p:sldId id="289" r:id="rId13"/>
    <p:sldId id="292" r:id="rId14"/>
    <p:sldId id="271" r:id="rId15"/>
    <p:sldId id="272" r:id="rId16"/>
    <p:sldId id="288" r:id="rId17"/>
    <p:sldId id="274" r:id="rId18"/>
    <p:sldId id="267" r:id="rId19"/>
    <p:sldId id="276" r:id="rId20"/>
    <p:sldId id="277" r:id="rId21"/>
    <p:sldId id="280" r:id="rId22"/>
    <p:sldId id="279" r:id="rId23"/>
    <p:sldId id="281" r:id="rId24"/>
    <p:sldId id="290" r:id="rId25"/>
    <p:sldId id="29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164"/>
    <a:srgbClr val="C8DBEE"/>
    <a:srgbClr val="D8E6F4"/>
    <a:srgbClr val="A1C2E3"/>
    <a:srgbClr val="F3F7FB"/>
    <a:srgbClr val="B5CFE9"/>
    <a:srgbClr val="667EAA"/>
    <a:srgbClr val="9EC0E2"/>
    <a:srgbClr val="ACC9E6"/>
    <a:srgbClr val="C2D3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97FE3D-9A8E-48CB-96AF-BB310C1A246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FEA2A8-8AE8-4BAF-86D0-F4FF2899238E}">
      <dgm:prSet phldrT="[Текст]" custT="1"/>
      <dgm:spPr>
        <a:ln>
          <a:solidFill>
            <a:srgbClr val="1E4164"/>
          </a:solidFill>
        </a:ln>
      </dgm:spPr>
      <dgm:t>
        <a:bodyPr/>
        <a:lstStyle/>
        <a:p>
          <a:r>
            <a:rPr lang="ru-RU" sz="2800" dirty="0" smtClean="0">
              <a:solidFill>
                <a:srgbClr val="1E4164"/>
              </a:solidFill>
            </a:rPr>
            <a:t>Безупречная репутация и доверие рынка</a:t>
          </a:r>
          <a:endParaRPr lang="ru-RU" sz="2800" dirty="0">
            <a:solidFill>
              <a:srgbClr val="1E4164"/>
            </a:solidFill>
          </a:endParaRPr>
        </a:p>
      </dgm:t>
    </dgm:pt>
    <dgm:pt modelId="{8306EE7C-ABFF-4601-9177-DEF6B1FEA882}" type="parTrans" cxnId="{DF0FA9EE-E5CF-42DB-ADD7-AB3AED0694C0}">
      <dgm:prSet/>
      <dgm:spPr/>
      <dgm:t>
        <a:bodyPr/>
        <a:lstStyle/>
        <a:p>
          <a:endParaRPr lang="ru-RU"/>
        </a:p>
      </dgm:t>
    </dgm:pt>
    <dgm:pt modelId="{21B78CBE-06D1-4CC6-83CD-4C30667F345A}" type="sibTrans" cxnId="{DF0FA9EE-E5CF-42DB-ADD7-AB3AED0694C0}">
      <dgm:prSet/>
      <dgm:spPr/>
      <dgm:t>
        <a:bodyPr/>
        <a:lstStyle/>
        <a:p>
          <a:endParaRPr lang="ru-RU"/>
        </a:p>
      </dgm:t>
    </dgm:pt>
    <dgm:pt modelId="{C953F2F3-658B-4623-B10B-2068C2029024}">
      <dgm:prSet phldrT="[Текст]" custT="1"/>
      <dgm:spPr>
        <a:ln>
          <a:solidFill>
            <a:srgbClr val="1E4164"/>
          </a:solidFill>
        </a:ln>
      </dgm:spPr>
      <dgm:t>
        <a:bodyPr/>
        <a:lstStyle/>
        <a:p>
          <a:r>
            <a:rPr lang="ru-RU" sz="2100" dirty="0" smtClean="0">
              <a:solidFill>
                <a:srgbClr val="1E4164"/>
              </a:solidFill>
            </a:rPr>
            <a:t>Объективность</a:t>
          </a:r>
          <a:endParaRPr lang="ru-RU" sz="2100" dirty="0">
            <a:solidFill>
              <a:srgbClr val="1E4164"/>
            </a:solidFill>
          </a:endParaRPr>
        </a:p>
      </dgm:t>
    </dgm:pt>
    <dgm:pt modelId="{08FFC690-0ABD-4870-B45F-DC90EB2CD06C}" type="parTrans" cxnId="{86E78921-7F2D-4A52-B245-722F8DA91130}">
      <dgm:prSet/>
      <dgm:spPr/>
      <dgm:t>
        <a:bodyPr/>
        <a:lstStyle/>
        <a:p>
          <a:endParaRPr lang="ru-RU"/>
        </a:p>
      </dgm:t>
    </dgm:pt>
    <dgm:pt modelId="{B48C7616-F6DF-4457-ADD1-7F86B813AFA0}" type="sibTrans" cxnId="{86E78921-7F2D-4A52-B245-722F8DA91130}">
      <dgm:prSet/>
      <dgm:spPr/>
      <dgm:t>
        <a:bodyPr/>
        <a:lstStyle/>
        <a:p>
          <a:endParaRPr lang="ru-RU"/>
        </a:p>
      </dgm:t>
    </dgm:pt>
    <dgm:pt modelId="{192BEDED-EB81-4081-A70F-5FF3B91EB737}">
      <dgm:prSet phldrT="[Текст]" custT="1"/>
      <dgm:spPr>
        <a:ln>
          <a:solidFill>
            <a:srgbClr val="1E4164"/>
          </a:solidFill>
        </a:ln>
      </dgm:spPr>
      <dgm:t>
        <a:bodyPr/>
        <a:lstStyle/>
        <a:p>
          <a:r>
            <a:rPr lang="ru-RU" sz="2100" dirty="0" smtClean="0">
              <a:solidFill>
                <a:srgbClr val="1E4164"/>
              </a:solidFill>
            </a:rPr>
            <a:t>Беспристрастность</a:t>
          </a:r>
          <a:endParaRPr lang="ru-RU" sz="2100" dirty="0">
            <a:solidFill>
              <a:srgbClr val="1E4164"/>
            </a:solidFill>
          </a:endParaRPr>
        </a:p>
      </dgm:t>
    </dgm:pt>
    <dgm:pt modelId="{94B52928-76EA-4273-9796-4E5640803063}" type="parTrans" cxnId="{83693495-C35B-4A8A-88BF-4268F31FA004}">
      <dgm:prSet/>
      <dgm:spPr/>
      <dgm:t>
        <a:bodyPr/>
        <a:lstStyle/>
        <a:p>
          <a:endParaRPr lang="ru-RU"/>
        </a:p>
      </dgm:t>
    </dgm:pt>
    <dgm:pt modelId="{683CC890-4B19-4BB4-B827-F752468FFC38}" type="sibTrans" cxnId="{83693495-C35B-4A8A-88BF-4268F31FA004}">
      <dgm:prSet/>
      <dgm:spPr/>
      <dgm:t>
        <a:bodyPr/>
        <a:lstStyle/>
        <a:p>
          <a:endParaRPr lang="ru-RU"/>
        </a:p>
      </dgm:t>
    </dgm:pt>
    <dgm:pt modelId="{57F25ACA-BA58-476A-A698-0CF18BFB76AB}">
      <dgm:prSet phldrT="[Текст]" custT="1"/>
      <dgm:spPr>
        <a:ln>
          <a:solidFill>
            <a:srgbClr val="1E4164"/>
          </a:solidFill>
        </a:ln>
      </dgm:spPr>
      <dgm:t>
        <a:bodyPr/>
        <a:lstStyle/>
        <a:p>
          <a:r>
            <a:rPr lang="ru-RU" sz="2100" dirty="0" smtClean="0">
              <a:solidFill>
                <a:srgbClr val="1E4164"/>
              </a:solidFill>
            </a:rPr>
            <a:t>Профессионализм</a:t>
          </a:r>
          <a:endParaRPr lang="ru-RU" sz="2100" dirty="0">
            <a:solidFill>
              <a:srgbClr val="1E4164"/>
            </a:solidFill>
          </a:endParaRPr>
        </a:p>
      </dgm:t>
    </dgm:pt>
    <dgm:pt modelId="{CCA401B5-F36E-4C5F-AA70-7A9780F007F5}" type="parTrans" cxnId="{BE5A631D-B80B-4E53-8242-A9166BA169D2}">
      <dgm:prSet/>
      <dgm:spPr/>
      <dgm:t>
        <a:bodyPr/>
        <a:lstStyle/>
        <a:p>
          <a:endParaRPr lang="ru-RU"/>
        </a:p>
      </dgm:t>
    </dgm:pt>
    <dgm:pt modelId="{F9CA8C3A-C65F-4E37-B860-26FC5458EF25}" type="sibTrans" cxnId="{BE5A631D-B80B-4E53-8242-A9166BA169D2}">
      <dgm:prSet/>
      <dgm:spPr/>
      <dgm:t>
        <a:bodyPr/>
        <a:lstStyle/>
        <a:p>
          <a:endParaRPr lang="ru-RU"/>
        </a:p>
      </dgm:t>
    </dgm:pt>
    <dgm:pt modelId="{9E7DE58A-64A9-4FD6-B003-A8DE99D5395B}" type="pres">
      <dgm:prSet presAssocID="{8F97FE3D-9A8E-48CB-96AF-BB310C1A24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73CFF0-4866-40BC-925E-B8EB3E84CA66}" type="pres">
      <dgm:prSet presAssocID="{B6FEA2A8-8AE8-4BAF-86D0-F4FF2899238E}" presName="hierRoot1" presStyleCnt="0"/>
      <dgm:spPr/>
    </dgm:pt>
    <dgm:pt modelId="{68893A09-6585-47A2-8E54-A7FA447FD70F}" type="pres">
      <dgm:prSet presAssocID="{B6FEA2A8-8AE8-4BAF-86D0-F4FF2899238E}" presName="composite" presStyleCnt="0"/>
      <dgm:spPr/>
    </dgm:pt>
    <dgm:pt modelId="{7BFA4F88-B863-4005-B44D-BE4ABB885036}" type="pres">
      <dgm:prSet presAssocID="{B6FEA2A8-8AE8-4BAF-86D0-F4FF2899238E}" presName="background" presStyleLbl="node0" presStyleIdx="0" presStyleCnt="1"/>
      <dgm:spPr>
        <a:solidFill>
          <a:srgbClr val="B5CFE9"/>
        </a:solidFill>
      </dgm:spPr>
    </dgm:pt>
    <dgm:pt modelId="{94700994-137F-489F-925D-133ADCF892DA}" type="pres">
      <dgm:prSet presAssocID="{B6FEA2A8-8AE8-4BAF-86D0-F4FF2899238E}" presName="text" presStyleLbl="fgAcc0" presStyleIdx="0" presStyleCnt="1" custScaleX="2912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8A55FC-AC0F-4A6D-A248-480F3D8ECDC6}" type="pres">
      <dgm:prSet presAssocID="{B6FEA2A8-8AE8-4BAF-86D0-F4FF2899238E}" presName="hierChild2" presStyleCnt="0"/>
      <dgm:spPr/>
    </dgm:pt>
    <dgm:pt modelId="{70A29846-5C19-4A10-A9BC-AFD4916C9B91}" type="pres">
      <dgm:prSet presAssocID="{08FFC690-0ABD-4870-B45F-DC90EB2CD06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D0A9E3C0-4D4D-4EA9-932A-CFC5D2450C80}" type="pres">
      <dgm:prSet presAssocID="{C953F2F3-658B-4623-B10B-2068C2029024}" presName="hierRoot2" presStyleCnt="0"/>
      <dgm:spPr/>
    </dgm:pt>
    <dgm:pt modelId="{5DDC16BB-9F86-4BEE-8FA7-3E8288D27ECF}" type="pres">
      <dgm:prSet presAssocID="{C953F2F3-658B-4623-B10B-2068C2029024}" presName="composite2" presStyleCnt="0"/>
      <dgm:spPr/>
    </dgm:pt>
    <dgm:pt modelId="{93631450-CDBA-4E3E-83DB-16D71D2F9B83}" type="pres">
      <dgm:prSet presAssocID="{C953F2F3-658B-4623-B10B-2068C2029024}" presName="background2" presStyleLbl="node2" presStyleIdx="0" presStyleCnt="3"/>
      <dgm:spPr>
        <a:solidFill>
          <a:srgbClr val="1E4164"/>
        </a:solidFill>
      </dgm:spPr>
    </dgm:pt>
    <dgm:pt modelId="{F9735C6C-A8BD-4CA7-B0D5-CAE75AAE416D}" type="pres">
      <dgm:prSet presAssocID="{C953F2F3-658B-4623-B10B-2068C2029024}" presName="text2" presStyleLbl="fgAcc2" presStyleIdx="0" presStyleCnt="3" custScaleX="1163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717726-7221-4993-B461-1236CE8F4A89}" type="pres">
      <dgm:prSet presAssocID="{C953F2F3-658B-4623-B10B-2068C2029024}" presName="hierChild3" presStyleCnt="0"/>
      <dgm:spPr/>
    </dgm:pt>
    <dgm:pt modelId="{8C3246E3-E6C3-42E7-850F-C2915FFC0BFE}" type="pres">
      <dgm:prSet presAssocID="{94B52928-76EA-4273-9796-4E5640803063}" presName="Name10" presStyleLbl="parChTrans1D2" presStyleIdx="1" presStyleCnt="3"/>
      <dgm:spPr/>
      <dgm:t>
        <a:bodyPr/>
        <a:lstStyle/>
        <a:p>
          <a:endParaRPr lang="ru-RU"/>
        </a:p>
      </dgm:t>
    </dgm:pt>
    <dgm:pt modelId="{C06B9923-3858-4A0F-9631-9AC5408B37C0}" type="pres">
      <dgm:prSet presAssocID="{192BEDED-EB81-4081-A70F-5FF3B91EB737}" presName="hierRoot2" presStyleCnt="0"/>
      <dgm:spPr/>
    </dgm:pt>
    <dgm:pt modelId="{C2BFB1DC-B1E7-4604-A173-C5F3B3A9D502}" type="pres">
      <dgm:prSet presAssocID="{192BEDED-EB81-4081-A70F-5FF3B91EB737}" presName="composite2" presStyleCnt="0"/>
      <dgm:spPr/>
    </dgm:pt>
    <dgm:pt modelId="{1452EC7D-524A-4AD2-BC57-6041BC98CD2D}" type="pres">
      <dgm:prSet presAssocID="{192BEDED-EB81-4081-A70F-5FF3B91EB737}" presName="background2" presStyleLbl="node2" presStyleIdx="1" presStyleCnt="3"/>
      <dgm:spPr>
        <a:solidFill>
          <a:srgbClr val="1E4164"/>
        </a:solidFill>
      </dgm:spPr>
    </dgm:pt>
    <dgm:pt modelId="{98E69088-D28B-4EDC-ACA3-ED34B2BDEFFD}" type="pres">
      <dgm:prSet presAssocID="{192BEDED-EB81-4081-A70F-5FF3B91EB737}" presName="text2" presStyleLbl="fgAcc2" presStyleIdx="1" presStyleCnt="3" custScaleX="123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34CA50-FB5B-4E52-B3F7-76FE13056872}" type="pres">
      <dgm:prSet presAssocID="{192BEDED-EB81-4081-A70F-5FF3B91EB737}" presName="hierChild3" presStyleCnt="0"/>
      <dgm:spPr/>
    </dgm:pt>
    <dgm:pt modelId="{1D2FA23E-0EB2-4BE1-9997-8F6C4C770FD8}" type="pres">
      <dgm:prSet presAssocID="{CCA401B5-F36E-4C5F-AA70-7A9780F007F5}" presName="Name10" presStyleLbl="parChTrans1D2" presStyleIdx="2" presStyleCnt="3"/>
      <dgm:spPr/>
      <dgm:t>
        <a:bodyPr/>
        <a:lstStyle/>
        <a:p>
          <a:endParaRPr lang="ru-RU"/>
        </a:p>
      </dgm:t>
    </dgm:pt>
    <dgm:pt modelId="{88A01442-4460-4C9C-9BAE-9B554A721491}" type="pres">
      <dgm:prSet presAssocID="{57F25ACA-BA58-476A-A698-0CF18BFB76AB}" presName="hierRoot2" presStyleCnt="0"/>
      <dgm:spPr/>
    </dgm:pt>
    <dgm:pt modelId="{4EC646A0-14DB-43CA-8033-6F91C62FC5F2}" type="pres">
      <dgm:prSet presAssocID="{57F25ACA-BA58-476A-A698-0CF18BFB76AB}" presName="composite2" presStyleCnt="0"/>
      <dgm:spPr/>
    </dgm:pt>
    <dgm:pt modelId="{DE681D94-65F8-4072-A800-7A2A2CA54824}" type="pres">
      <dgm:prSet presAssocID="{57F25ACA-BA58-476A-A698-0CF18BFB76AB}" presName="background2" presStyleLbl="node2" presStyleIdx="2" presStyleCnt="3"/>
      <dgm:spPr>
        <a:solidFill>
          <a:srgbClr val="1E4164"/>
        </a:solidFill>
      </dgm:spPr>
    </dgm:pt>
    <dgm:pt modelId="{8ACA1A43-D344-4F6E-B184-5F8847E03543}" type="pres">
      <dgm:prSet presAssocID="{57F25ACA-BA58-476A-A698-0CF18BFB76AB}" presName="text2" presStyleLbl="fgAcc2" presStyleIdx="2" presStyleCnt="3" custScaleX="1188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FF389E-9A55-4431-85A8-40BAECE7489F}" type="pres">
      <dgm:prSet presAssocID="{57F25ACA-BA58-476A-A698-0CF18BFB76AB}" presName="hierChild3" presStyleCnt="0"/>
      <dgm:spPr/>
    </dgm:pt>
  </dgm:ptLst>
  <dgm:cxnLst>
    <dgm:cxn modelId="{FAE61FCF-1D25-4712-9188-42DD78FC5C49}" type="presOf" srcId="{192BEDED-EB81-4081-A70F-5FF3B91EB737}" destId="{98E69088-D28B-4EDC-ACA3-ED34B2BDEFFD}" srcOrd="0" destOrd="0" presId="urn:microsoft.com/office/officeart/2005/8/layout/hierarchy1"/>
    <dgm:cxn modelId="{DDA68D22-C1D3-4032-8BAE-5DFDA93C83E0}" type="presOf" srcId="{94B52928-76EA-4273-9796-4E5640803063}" destId="{8C3246E3-E6C3-42E7-850F-C2915FFC0BFE}" srcOrd="0" destOrd="0" presId="urn:microsoft.com/office/officeart/2005/8/layout/hierarchy1"/>
    <dgm:cxn modelId="{8E7C04E2-78B2-4592-A75B-820BC2FFDE71}" type="presOf" srcId="{CCA401B5-F36E-4C5F-AA70-7A9780F007F5}" destId="{1D2FA23E-0EB2-4BE1-9997-8F6C4C770FD8}" srcOrd="0" destOrd="0" presId="urn:microsoft.com/office/officeart/2005/8/layout/hierarchy1"/>
    <dgm:cxn modelId="{53B0FC88-EBE4-4C54-8C00-67B25F2DBA00}" type="presOf" srcId="{57F25ACA-BA58-476A-A698-0CF18BFB76AB}" destId="{8ACA1A43-D344-4F6E-B184-5F8847E03543}" srcOrd="0" destOrd="0" presId="urn:microsoft.com/office/officeart/2005/8/layout/hierarchy1"/>
    <dgm:cxn modelId="{BE5A631D-B80B-4E53-8242-A9166BA169D2}" srcId="{B6FEA2A8-8AE8-4BAF-86D0-F4FF2899238E}" destId="{57F25ACA-BA58-476A-A698-0CF18BFB76AB}" srcOrd="2" destOrd="0" parTransId="{CCA401B5-F36E-4C5F-AA70-7A9780F007F5}" sibTransId="{F9CA8C3A-C65F-4E37-B860-26FC5458EF25}"/>
    <dgm:cxn modelId="{83693495-C35B-4A8A-88BF-4268F31FA004}" srcId="{B6FEA2A8-8AE8-4BAF-86D0-F4FF2899238E}" destId="{192BEDED-EB81-4081-A70F-5FF3B91EB737}" srcOrd="1" destOrd="0" parTransId="{94B52928-76EA-4273-9796-4E5640803063}" sibTransId="{683CC890-4B19-4BB4-B827-F752468FFC38}"/>
    <dgm:cxn modelId="{055D228F-F203-48E8-ADF1-72AE4154D4AE}" type="presOf" srcId="{8F97FE3D-9A8E-48CB-96AF-BB310C1A2466}" destId="{9E7DE58A-64A9-4FD6-B003-A8DE99D5395B}" srcOrd="0" destOrd="0" presId="urn:microsoft.com/office/officeart/2005/8/layout/hierarchy1"/>
    <dgm:cxn modelId="{DF0FA9EE-E5CF-42DB-ADD7-AB3AED0694C0}" srcId="{8F97FE3D-9A8E-48CB-96AF-BB310C1A2466}" destId="{B6FEA2A8-8AE8-4BAF-86D0-F4FF2899238E}" srcOrd="0" destOrd="0" parTransId="{8306EE7C-ABFF-4601-9177-DEF6B1FEA882}" sibTransId="{21B78CBE-06D1-4CC6-83CD-4C30667F345A}"/>
    <dgm:cxn modelId="{FE4439C6-2299-4645-8121-18AB3D67138A}" type="presOf" srcId="{C953F2F3-658B-4623-B10B-2068C2029024}" destId="{F9735C6C-A8BD-4CA7-B0D5-CAE75AAE416D}" srcOrd="0" destOrd="0" presId="urn:microsoft.com/office/officeart/2005/8/layout/hierarchy1"/>
    <dgm:cxn modelId="{794E2EFE-A2D3-44DB-8A6A-C9BA55C2B038}" type="presOf" srcId="{08FFC690-0ABD-4870-B45F-DC90EB2CD06C}" destId="{70A29846-5C19-4A10-A9BC-AFD4916C9B91}" srcOrd="0" destOrd="0" presId="urn:microsoft.com/office/officeart/2005/8/layout/hierarchy1"/>
    <dgm:cxn modelId="{86E78921-7F2D-4A52-B245-722F8DA91130}" srcId="{B6FEA2A8-8AE8-4BAF-86D0-F4FF2899238E}" destId="{C953F2F3-658B-4623-B10B-2068C2029024}" srcOrd="0" destOrd="0" parTransId="{08FFC690-0ABD-4870-B45F-DC90EB2CD06C}" sibTransId="{B48C7616-F6DF-4457-ADD1-7F86B813AFA0}"/>
    <dgm:cxn modelId="{97042AA6-2537-4616-8CB7-583EEC1BC78A}" type="presOf" srcId="{B6FEA2A8-8AE8-4BAF-86D0-F4FF2899238E}" destId="{94700994-137F-489F-925D-133ADCF892DA}" srcOrd="0" destOrd="0" presId="urn:microsoft.com/office/officeart/2005/8/layout/hierarchy1"/>
    <dgm:cxn modelId="{A76ED424-162A-4248-9DCE-FBCEE766C61D}" type="presParOf" srcId="{9E7DE58A-64A9-4FD6-B003-A8DE99D5395B}" destId="{D873CFF0-4866-40BC-925E-B8EB3E84CA66}" srcOrd="0" destOrd="0" presId="urn:microsoft.com/office/officeart/2005/8/layout/hierarchy1"/>
    <dgm:cxn modelId="{646B6799-AE64-49D3-8F36-944A3A99D6F2}" type="presParOf" srcId="{D873CFF0-4866-40BC-925E-B8EB3E84CA66}" destId="{68893A09-6585-47A2-8E54-A7FA447FD70F}" srcOrd="0" destOrd="0" presId="urn:microsoft.com/office/officeart/2005/8/layout/hierarchy1"/>
    <dgm:cxn modelId="{A6EAD544-43F7-425D-9317-C3C483407EC9}" type="presParOf" srcId="{68893A09-6585-47A2-8E54-A7FA447FD70F}" destId="{7BFA4F88-B863-4005-B44D-BE4ABB885036}" srcOrd="0" destOrd="0" presId="urn:microsoft.com/office/officeart/2005/8/layout/hierarchy1"/>
    <dgm:cxn modelId="{BE654BEF-F3ED-4640-85D7-2B53ECAB6152}" type="presParOf" srcId="{68893A09-6585-47A2-8E54-A7FA447FD70F}" destId="{94700994-137F-489F-925D-133ADCF892DA}" srcOrd="1" destOrd="0" presId="urn:microsoft.com/office/officeart/2005/8/layout/hierarchy1"/>
    <dgm:cxn modelId="{BA66E5D7-B179-4A94-B4D7-48CAB5F79822}" type="presParOf" srcId="{D873CFF0-4866-40BC-925E-B8EB3E84CA66}" destId="{CD8A55FC-AC0F-4A6D-A248-480F3D8ECDC6}" srcOrd="1" destOrd="0" presId="urn:microsoft.com/office/officeart/2005/8/layout/hierarchy1"/>
    <dgm:cxn modelId="{E19EEE67-5736-4332-B2BE-EA3163D658F2}" type="presParOf" srcId="{CD8A55FC-AC0F-4A6D-A248-480F3D8ECDC6}" destId="{70A29846-5C19-4A10-A9BC-AFD4916C9B91}" srcOrd="0" destOrd="0" presId="urn:microsoft.com/office/officeart/2005/8/layout/hierarchy1"/>
    <dgm:cxn modelId="{E9B513FD-7949-46C3-B05A-70A1857006B4}" type="presParOf" srcId="{CD8A55FC-AC0F-4A6D-A248-480F3D8ECDC6}" destId="{D0A9E3C0-4D4D-4EA9-932A-CFC5D2450C80}" srcOrd="1" destOrd="0" presId="urn:microsoft.com/office/officeart/2005/8/layout/hierarchy1"/>
    <dgm:cxn modelId="{37672610-7038-4348-905F-AECA9F0A5B77}" type="presParOf" srcId="{D0A9E3C0-4D4D-4EA9-932A-CFC5D2450C80}" destId="{5DDC16BB-9F86-4BEE-8FA7-3E8288D27ECF}" srcOrd="0" destOrd="0" presId="urn:microsoft.com/office/officeart/2005/8/layout/hierarchy1"/>
    <dgm:cxn modelId="{1EC68F33-C426-4F3E-9E59-8CEAB5845E5B}" type="presParOf" srcId="{5DDC16BB-9F86-4BEE-8FA7-3E8288D27ECF}" destId="{93631450-CDBA-4E3E-83DB-16D71D2F9B83}" srcOrd="0" destOrd="0" presId="urn:microsoft.com/office/officeart/2005/8/layout/hierarchy1"/>
    <dgm:cxn modelId="{DA6829C7-133C-4EE9-B4CA-A9AFC5A99B6F}" type="presParOf" srcId="{5DDC16BB-9F86-4BEE-8FA7-3E8288D27ECF}" destId="{F9735C6C-A8BD-4CA7-B0D5-CAE75AAE416D}" srcOrd="1" destOrd="0" presId="urn:microsoft.com/office/officeart/2005/8/layout/hierarchy1"/>
    <dgm:cxn modelId="{B0837038-0FB5-491D-BE0C-1C647A3837EF}" type="presParOf" srcId="{D0A9E3C0-4D4D-4EA9-932A-CFC5D2450C80}" destId="{97717726-7221-4993-B461-1236CE8F4A89}" srcOrd="1" destOrd="0" presId="urn:microsoft.com/office/officeart/2005/8/layout/hierarchy1"/>
    <dgm:cxn modelId="{D4443E39-E353-499F-B8F1-250FECA2E6E9}" type="presParOf" srcId="{CD8A55FC-AC0F-4A6D-A248-480F3D8ECDC6}" destId="{8C3246E3-E6C3-42E7-850F-C2915FFC0BFE}" srcOrd="2" destOrd="0" presId="urn:microsoft.com/office/officeart/2005/8/layout/hierarchy1"/>
    <dgm:cxn modelId="{00E73610-8818-4C29-92EB-B3DF39B99250}" type="presParOf" srcId="{CD8A55FC-AC0F-4A6D-A248-480F3D8ECDC6}" destId="{C06B9923-3858-4A0F-9631-9AC5408B37C0}" srcOrd="3" destOrd="0" presId="urn:microsoft.com/office/officeart/2005/8/layout/hierarchy1"/>
    <dgm:cxn modelId="{BF44F363-6012-49F6-B2F5-EDC5DAE154EC}" type="presParOf" srcId="{C06B9923-3858-4A0F-9631-9AC5408B37C0}" destId="{C2BFB1DC-B1E7-4604-A173-C5F3B3A9D502}" srcOrd="0" destOrd="0" presId="urn:microsoft.com/office/officeart/2005/8/layout/hierarchy1"/>
    <dgm:cxn modelId="{2B83CEDA-044C-4C91-8AA1-1644FB852175}" type="presParOf" srcId="{C2BFB1DC-B1E7-4604-A173-C5F3B3A9D502}" destId="{1452EC7D-524A-4AD2-BC57-6041BC98CD2D}" srcOrd="0" destOrd="0" presId="urn:microsoft.com/office/officeart/2005/8/layout/hierarchy1"/>
    <dgm:cxn modelId="{27F36018-1C0A-4895-A3D9-A6960391E9C2}" type="presParOf" srcId="{C2BFB1DC-B1E7-4604-A173-C5F3B3A9D502}" destId="{98E69088-D28B-4EDC-ACA3-ED34B2BDEFFD}" srcOrd="1" destOrd="0" presId="urn:microsoft.com/office/officeart/2005/8/layout/hierarchy1"/>
    <dgm:cxn modelId="{E90EFD30-E3C8-4504-A0F3-3442284ED23C}" type="presParOf" srcId="{C06B9923-3858-4A0F-9631-9AC5408B37C0}" destId="{BC34CA50-FB5B-4E52-B3F7-76FE13056872}" srcOrd="1" destOrd="0" presId="urn:microsoft.com/office/officeart/2005/8/layout/hierarchy1"/>
    <dgm:cxn modelId="{C0D6CEF7-5D60-4470-9DD6-5D71543B9BF2}" type="presParOf" srcId="{CD8A55FC-AC0F-4A6D-A248-480F3D8ECDC6}" destId="{1D2FA23E-0EB2-4BE1-9997-8F6C4C770FD8}" srcOrd="4" destOrd="0" presId="urn:microsoft.com/office/officeart/2005/8/layout/hierarchy1"/>
    <dgm:cxn modelId="{9E5E6472-D124-4096-9BEC-B290AB20BFC1}" type="presParOf" srcId="{CD8A55FC-AC0F-4A6D-A248-480F3D8ECDC6}" destId="{88A01442-4460-4C9C-9BAE-9B554A721491}" srcOrd="5" destOrd="0" presId="urn:microsoft.com/office/officeart/2005/8/layout/hierarchy1"/>
    <dgm:cxn modelId="{A0C4EA43-AE60-427A-97AE-136923D0E49E}" type="presParOf" srcId="{88A01442-4460-4C9C-9BAE-9B554A721491}" destId="{4EC646A0-14DB-43CA-8033-6F91C62FC5F2}" srcOrd="0" destOrd="0" presId="urn:microsoft.com/office/officeart/2005/8/layout/hierarchy1"/>
    <dgm:cxn modelId="{85CD53AB-13D2-4734-870A-891760635E30}" type="presParOf" srcId="{4EC646A0-14DB-43CA-8033-6F91C62FC5F2}" destId="{DE681D94-65F8-4072-A800-7A2A2CA54824}" srcOrd="0" destOrd="0" presId="urn:microsoft.com/office/officeart/2005/8/layout/hierarchy1"/>
    <dgm:cxn modelId="{9FD9487E-3136-4BA5-B2B6-53F4319A9D40}" type="presParOf" srcId="{4EC646A0-14DB-43CA-8033-6F91C62FC5F2}" destId="{8ACA1A43-D344-4F6E-B184-5F8847E03543}" srcOrd="1" destOrd="0" presId="urn:microsoft.com/office/officeart/2005/8/layout/hierarchy1"/>
    <dgm:cxn modelId="{DCF848DD-4017-4D67-AAFC-51263C9A58F2}" type="presParOf" srcId="{88A01442-4460-4C9C-9BAE-9B554A721491}" destId="{49FF389E-9A55-4431-85A8-40BAECE7489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DAD8FC-55BD-4131-BD85-7C0E580EDC2F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69E2C5-A226-4066-A5CF-75F2E46280F4}">
      <dgm:prSet phldrT="[Текст]" custT="1"/>
      <dgm:spPr>
        <a:solidFill>
          <a:srgbClr val="B5CFE9"/>
        </a:solidFill>
        <a:ln w="12700">
          <a:solidFill>
            <a:srgbClr val="1E4164"/>
          </a:solidFill>
        </a:ln>
      </dgm:spPr>
      <dgm:t>
        <a:bodyPr/>
        <a:lstStyle/>
        <a:p>
          <a:r>
            <a:rPr lang="ru-RU" sz="2000" dirty="0" smtClean="0">
              <a:solidFill>
                <a:srgbClr val="1E4164"/>
              </a:solidFill>
            </a:rPr>
            <a:t>Обеспечение </a:t>
          </a:r>
          <a:r>
            <a:rPr lang="ru-RU" sz="2000" b="1" dirty="0" smtClean="0">
              <a:solidFill>
                <a:srgbClr val="1E4164"/>
              </a:solidFill>
            </a:rPr>
            <a:t>прав</a:t>
          </a:r>
          <a:r>
            <a:rPr lang="ru-RU" sz="2000" dirty="0" smtClean="0">
              <a:solidFill>
                <a:srgbClr val="1E4164"/>
              </a:solidFill>
            </a:rPr>
            <a:t> потребителей страховых услуг на </a:t>
          </a:r>
          <a:r>
            <a:rPr lang="ru-RU" sz="2000" b="1" dirty="0" smtClean="0">
              <a:solidFill>
                <a:srgbClr val="1E4164"/>
              </a:solidFill>
            </a:rPr>
            <a:t>объективное</a:t>
          </a:r>
          <a:r>
            <a:rPr lang="ru-RU" sz="2000" dirty="0" smtClean="0">
              <a:solidFill>
                <a:srgbClr val="1E4164"/>
              </a:solidFill>
            </a:rPr>
            <a:t> урегулирование убытка, которое достигается  путем </a:t>
          </a:r>
          <a:r>
            <a:rPr lang="ru-RU" sz="2000" b="1" dirty="0" smtClean="0">
              <a:solidFill>
                <a:srgbClr val="1E4164"/>
              </a:solidFill>
            </a:rPr>
            <a:t> </a:t>
          </a:r>
          <a:r>
            <a:rPr lang="ru-RU" sz="2000" b="0" dirty="0" smtClean="0">
              <a:solidFill>
                <a:srgbClr val="1E4164"/>
              </a:solidFill>
            </a:rPr>
            <a:t>передачи  страховщиками части функций по урегулированию убытка независимым экспертам</a:t>
          </a:r>
          <a:endParaRPr lang="ru-RU" sz="2000" b="0" dirty="0">
            <a:solidFill>
              <a:srgbClr val="1E4164"/>
            </a:solidFill>
          </a:endParaRPr>
        </a:p>
      </dgm:t>
    </dgm:pt>
    <dgm:pt modelId="{310E53EC-CBE7-48D3-B654-53463F142869}" type="parTrans" cxnId="{8FAC7F70-CE47-4A5F-B9A4-DEF3D2C7C344}">
      <dgm:prSet/>
      <dgm:spPr/>
      <dgm:t>
        <a:bodyPr/>
        <a:lstStyle/>
        <a:p>
          <a:endParaRPr lang="ru-RU"/>
        </a:p>
      </dgm:t>
    </dgm:pt>
    <dgm:pt modelId="{7273FE36-6ED3-4DB8-B28F-15F1A79311F0}" type="sibTrans" cxnId="{8FAC7F70-CE47-4A5F-B9A4-DEF3D2C7C344}">
      <dgm:prSet/>
      <dgm:spPr/>
      <dgm:t>
        <a:bodyPr/>
        <a:lstStyle/>
        <a:p>
          <a:endParaRPr lang="ru-RU"/>
        </a:p>
      </dgm:t>
    </dgm:pt>
    <dgm:pt modelId="{B0DC2586-64BB-485D-80CB-D64071024FB6}">
      <dgm:prSet phldrT="[Текст]" custT="1"/>
      <dgm:spPr>
        <a:solidFill>
          <a:srgbClr val="B5CFE9"/>
        </a:solidFill>
        <a:ln w="12700">
          <a:solidFill>
            <a:srgbClr val="1E4164"/>
          </a:solidFill>
        </a:ln>
      </dgm:spPr>
      <dgm:t>
        <a:bodyPr/>
        <a:lstStyle/>
        <a:p>
          <a:r>
            <a:rPr lang="ru-RU" sz="1800" dirty="0" smtClean="0">
              <a:solidFill>
                <a:srgbClr val="1E4164"/>
              </a:solidFill>
            </a:rPr>
            <a:t>Повышение </a:t>
          </a:r>
          <a:r>
            <a:rPr lang="ru-RU" sz="1800" b="1" dirty="0" smtClean="0">
              <a:solidFill>
                <a:srgbClr val="1E4164"/>
              </a:solidFill>
            </a:rPr>
            <a:t>прозрачности</a:t>
          </a:r>
          <a:r>
            <a:rPr lang="ru-RU" sz="1800" dirty="0" smtClean="0">
              <a:solidFill>
                <a:srgbClr val="1E4164"/>
              </a:solidFill>
            </a:rPr>
            <a:t> страховой отрасли, противодействие  </a:t>
          </a:r>
          <a:r>
            <a:rPr lang="ru-RU" sz="1800" dirty="0" err="1" smtClean="0">
              <a:solidFill>
                <a:srgbClr val="1E4164"/>
              </a:solidFill>
            </a:rPr>
            <a:t>превдострахованию</a:t>
          </a:r>
          <a:r>
            <a:rPr lang="ru-RU" sz="1800" dirty="0" smtClean="0">
              <a:solidFill>
                <a:srgbClr val="1E4164"/>
              </a:solidFill>
            </a:rPr>
            <a:t> и страховому мошенничеству</a:t>
          </a:r>
          <a:endParaRPr lang="ru-RU" sz="1800" dirty="0">
            <a:solidFill>
              <a:srgbClr val="1E4164"/>
            </a:solidFill>
          </a:endParaRPr>
        </a:p>
      </dgm:t>
    </dgm:pt>
    <dgm:pt modelId="{345CF736-0BF7-4658-8F32-D0B998ECC950}" type="parTrans" cxnId="{8694F0A9-96AB-4D27-B301-A1E3F5CE7445}">
      <dgm:prSet/>
      <dgm:spPr/>
      <dgm:t>
        <a:bodyPr/>
        <a:lstStyle/>
        <a:p>
          <a:endParaRPr lang="ru-RU"/>
        </a:p>
      </dgm:t>
    </dgm:pt>
    <dgm:pt modelId="{A7392405-2439-423B-B76E-5F34A7DBBD70}" type="sibTrans" cxnId="{8694F0A9-96AB-4D27-B301-A1E3F5CE7445}">
      <dgm:prSet/>
      <dgm:spPr/>
      <dgm:t>
        <a:bodyPr/>
        <a:lstStyle/>
        <a:p>
          <a:endParaRPr lang="ru-RU"/>
        </a:p>
      </dgm:t>
    </dgm:pt>
    <dgm:pt modelId="{0C4F080F-BC1A-40C5-94AC-97198CD6FAC2}">
      <dgm:prSet phldrT="[Текст]" custT="1"/>
      <dgm:spPr>
        <a:solidFill>
          <a:srgbClr val="B5CFE9"/>
        </a:solidFill>
        <a:ln w="12700">
          <a:solidFill>
            <a:srgbClr val="1E4164"/>
          </a:solidFill>
        </a:ln>
      </dgm:spPr>
      <dgm:t>
        <a:bodyPr/>
        <a:lstStyle/>
        <a:p>
          <a:r>
            <a:rPr lang="ru-RU" sz="1800" dirty="0" smtClean="0">
              <a:solidFill>
                <a:srgbClr val="1E4164"/>
              </a:solidFill>
            </a:rPr>
            <a:t>Совершенствование </a:t>
          </a:r>
          <a:r>
            <a:rPr lang="ru-RU" sz="1800" b="1" dirty="0" smtClean="0">
              <a:solidFill>
                <a:srgbClr val="1E4164"/>
              </a:solidFill>
            </a:rPr>
            <a:t>внесудебной</a:t>
          </a:r>
          <a:r>
            <a:rPr lang="ru-RU" sz="1800" dirty="0" smtClean="0">
              <a:solidFill>
                <a:srgbClr val="1E4164"/>
              </a:solidFill>
            </a:rPr>
            <a:t> системы урегулирования страховых споров</a:t>
          </a:r>
          <a:endParaRPr lang="ru-RU" sz="1800" dirty="0">
            <a:solidFill>
              <a:srgbClr val="1E4164"/>
            </a:solidFill>
          </a:endParaRPr>
        </a:p>
      </dgm:t>
    </dgm:pt>
    <dgm:pt modelId="{4C65516A-CD91-4586-A9E5-0FEEFECACA60}" type="parTrans" cxnId="{3E4B75FD-0BFB-46BE-BE02-ADDE13B1BB4C}">
      <dgm:prSet/>
      <dgm:spPr/>
      <dgm:t>
        <a:bodyPr/>
        <a:lstStyle/>
        <a:p>
          <a:endParaRPr lang="ru-RU"/>
        </a:p>
      </dgm:t>
    </dgm:pt>
    <dgm:pt modelId="{8EFD698C-66CE-4CE4-AD32-9AE3636C44F7}" type="sibTrans" cxnId="{3E4B75FD-0BFB-46BE-BE02-ADDE13B1BB4C}">
      <dgm:prSet/>
      <dgm:spPr/>
      <dgm:t>
        <a:bodyPr/>
        <a:lstStyle/>
        <a:p>
          <a:endParaRPr lang="ru-RU"/>
        </a:p>
      </dgm:t>
    </dgm:pt>
    <dgm:pt modelId="{B507B001-C447-4798-9044-343AB38B8988}">
      <dgm:prSet phldrT="[Текст]" custT="1"/>
      <dgm:spPr>
        <a:solidFill>
          <a:srgbClr val="B5CFE9"/>
        </a:solidFill>
        <a:ln w="12700">
          <a:solidFill>
            <a:srgbClr val="1E4164"/>
          </a:solidFill>
        </a:ln>
      </dgm:spPr>
      <dgm:t>
        <a:bodyPr/>
        <a:lstStyle/>
        <a:p>
          <a:r>
            <a:rPr lang="ru-RU" sz="1800" dirty="0" smtClean="0">
              <a:solidFill>
                <a:srgbClr val="1E4164"/>
              </a:solidFill>
            </a:rPr>
            <a:t>Повышение </a:t>
          </a:r>
          <a:r>
            <a:rPr lang="ru-RU" sz="1800" b="1" dirty="0" smtClean="0">
              <a:solidFill>
                <a:srgbClr val="1E4164"/>
              </a:solidFill>
            </a:rPr>
            <a:t>качества</a:t>
          </a:r>
          <a:r>
            <a:rPr lang="ru-RU" sz="1800" dirty="0" smtClean="0">
              <a:solidFill>
                <a:srgbClr val="1E4164"/>
              </a:solidFill>
            </a:rPr>
            <a:t> страховых услуг за счет повышения </a:t>
          </a:r>
          <a:r>
            <a:rPr lang="ru-RU" sz="1800" b="1" dirty="0" smtClean="0">
              <a:solidFill>
                <a:srgbClr val="1E4164"/>
              </a:solidFill>
            </a:rPr>
            <a:t>точности оценки</a:t>
          </a:r>
          <a:r>
            <a:rPr lang="ru-RU" sz="1800" dirty="0" smtClean="0">
              <a:solidFill>
                <a:srgbClr val="1E4164"/>
              </a:solidFill>
            </a:rPr>
            <a:t> подлежащего возмещению убытка</a:t>
          </a:r>
          <a:endParaRPr lang="ru-RU" sz="1800" dirty="0">
            <a:solidFill>
              <a:srgbClr val="1E4164"/>
            </a:solidFill>
          </a:endParaRPr>
        </a:p>
      </dgm:t>
    </dgm:pt>
    <dgm:pt modelId="{80B538A2-9BAC-4B74-936D-825E61300950}" type="parTrans" cxnId="{99C28101-D9B4-4B6E-98E2-CFBA101D40AA}">
      <dgm:prSet/>
      <dgm:spPr/>
      <dgm:t>
        <a:bodyPr/>
        <a:lstStyle/>
        <a:p>
          <a:endParaRPr lang="ru-RU"/>
        </a:p>
      </dgm:t>
    </dgm:pt>
    <dgm:pt modelId="{53084D97-83C0-4F5F-BD58-B7DE47C432B8}" type="sibTrans" cxnId="{99C28101-D9B4-4B6E-98E2-CFBA101D40AA}">
      <dgm:prSet/>
      <dgm:spPr/>
      <dgm:t>
        <a:bodyPr/>
        <a:lstStyle/>
        <a:p>
          <a:endParaRPr lang="ru-RU"/>
        </a:p>
      </dgm:t>
    </dgm:pt>
    <dgm:pt modelId="{F031B52E-C1BF-4A93-8A17-B0059CBD297F}">
      <dgm:prSet phldrT="[Текст]" custT="1"/>
      <dgm:spPr>
        <a:solidFill>
          <a:srgbClr val="B5CFE9"/>
        </a:solidFill>
        <a:ln w="12700">
          <a:solidFill>
            <a:srgbClr val="1E4164"/>
          </a:solidFill>
        </a:ln>
      </dgm:spPr>
      <dgm:t>
        <a:bodyPr/>
        <a:lstStyle/>
        <a:p>
          <a:r>
            <a:rPr lang="ru-RU" sz="1800" dirty="0" smtClean="0">
              <a:solidFill>
                <a:srgbClr val="1E4164"/>
              </a:solidFill>
            </a:rPr>
            <a:t>Совершенствование </a:t>
          </a:r>
          <a:r>
            <a:rPr lang="ru-RU" sz="1800" b="1" dirty="0" smtClean="0">
              <a:solidFill>
                <a:srgbClr val="1E4164"/>
              </a:solidFill>
            </a:rPr>
            <a:t>механизма</a:t>
          </a:r>
          <a:r>
            <a:rPr lang="ru-RU" sz="1800" dirty="0" smtClean="0">
              <a:solidFill>
                <a:srgbClr val="1E4164"/>
              </a:solidFill>
            </a:rPr>
            <a:t> оценки страхового риска/страховой стоимости объекта страхования</a:t>
          </a:r>
          <a:endParaRPr lang="ru-RU" sz="1800" dirty="0">
            <a:solidFill>
              <a:srgbClr val="1E4164"/>
            </a:solidFill>
          </a:endParaRPr>
        </a:p>
      </dgm:t>
    </dgm:pt>
    <dgm:pt modelId="{2D8D7ADA-D5DC-4DBA-B294-0F0C007E32A4}" type="parTrans" cxnId="{1DF6B76A-6894-450B-A657-E76CB2F35C64}">
      <dgm:prSet/>
      <dgm:spPr/>
      <dgm:t>
        <a:bodyPr/>
        <a:lstStyle/>
        <a:p>
          <a:endParaRPr lang="ru-RU"/>
        </a:p>
      </dgm:t>
    </dgm:pt>
    <dgm:pt modelId="{28B69E6E-A83E-470D-ABAC-A93122DF6957}" type="sibTrans" cxnId="{1DF6B76A-6894-450B-A657-E76CB2F35C64}">
      <dgm:prSet/>
      <dgm:spPr/>
      <dgm:t>
        <a:bodyPr/>
        <a:lstStyle/>
        <a:p>
          <a:endParaRPr lang="ru-RU"/>
        </a:p>
      </dgm:t>
    </dgm:pt>
    <dgm:pt modelId="{021AB013-D07C-4270-BB2B-620BDA724439}">
      <dgm:prSet custT="1"/>
      <dgm:spPr>
        <a:solidFill>
          <a:srgbClr val="B5CFE9"/>
        </a:solidFill>
        <a:ln w="12700">
          <a:solidFill>
            <a:srgbClr val="1E4164"/>
          </a:solidFill>
        </a:ln>
      </dgm:spPr>
      <dgm:t>
        <a:bodyPr/>
        <a:lstStyle/>
        <a:p>
          <a:r>
            <a:rPr lang="ru-RU" sz="1800" dirty="0" smtClean="0">
              <a:solidFill>
                <a:srgbClr val="1E4164"/>
              </a:solidFill>
            </a:rPr>
            <a:t>Достижение принятого на развитых финансовых рынках качества услуг за счет </a:t>
          </a:r>
          <a:r>
            <a:rPr lang="ru-RU" sz="1800" b="1" dirty="0" smtClean="0">
              <a:solidFill>
                <a:srgbClr val="1E4164"/>
              </a:solidFill>
            </a:rPr>
            <a:t>интеграции</a:t>
          </a:r>
          <a:r>
            <a:rPr lang="ru-RU" sz="1800" dirty="0" smtClean="0">
              <a:solidFill>
                <a:srgbClr val="1E4164"/>
              </a:solidFill>
            </a:rPr>
            <a:t> в международное страховое сообщество</a:t>
          </a:r>
          <a:endParaRPr lang="ru-RU" sz="1800" dirty="0">
            <a:solidFill>
              <a:srgbClr val="1E4164"/>
            </a:solidFill>
          </a:endParaRPr>
        </a:p>
      </dgm:t>
    </dgm:pt>
    <dgm:pt modelId="{0CC46B2F-DFE9-44C6-8F4E-1A9DD2D3B9F9}" type="parTrans" cxnId="{4606B993-FBC8-49FB-9AAC-9F830808897F}">
      <dgm:prSet/>
      <dgm:spPr/>
      <dgm:t>
        <a:bodyPr/>
        <a:lstStyle/>
        <a:p>
          <a:endParaRPr lang="ru-RU"/>
        </a:p>
      </dgm:t>
    </dgm:pt>
    <dgm:pt modelId="{14DA114C-0E0A-4321-BE12-01C68A46DF8D}" type="sibTrans" cxnId="{4606B993-FBC8-49FB-9AAC-9F830808897F}">
      <dgm:prSet/>
      <dgm:spPr/>
      <dgm:t>
        <a:bodyPr/>
        <a:lstStyle/>
        <a:p>
          <a:endParaRPr lang="ru-RU"/>
        </a:p>
      </dgm:t>
    </dgm:pt>
    <dgm:pt modelId="{F4F10FB3-EC05-48F6-A3EA-DC45E4CFBBE0}" type="pres">
      <dgm:prSet presAssocID="{25DAD8FC-55BD-4131-BD85-7C0E580EDC2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F7B062-DAF8-4337-AE55-457C0D54FAE2}" type="pres">
      <dgm:prSet presAssocID="{9569E2C5-A226-4066-A5CF-75F2E46280F4}" presName="vertOne" presStyleCnt="0"/>
      <dgm:spPr/>
    </dgm:pt>
    <dgm:pt modelId="{C7DE2D4D-F75E-4498-88B7-90FFDC9919DF}" type="pres">
      <dgm:prSet presAssocID="{9569E2C5-A226-4066-A5CF-75F2E46280F4}" presName="txOne" presStyleLbl="node0" presStyleIdx="0" presStyleCnt="1" custLinFactNeighborX="-60" custLinFactNeighborY="46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53BACA-368D-4C28-BB3F-1295FDE7A5FE}" type="pres">
      <dgm:prSet presAssocID="{9569E2C5-A226-4066-A5CF-75F2E46280F4}" presName="parTransOne" presStyleCnt="0"/>
      <dgm:spPr/>
    </dgm:pt>
    <dgm:pt modelId="{FD8E10EB-70F5-43C1-BD2E-471DF170CE3C}" type="pres">
      <dgm:prSet presAssocID="{9569E2C5-A226-4066-A5CF-75F2E46280F4}" presName="horzOne" presStyleCnt="0"/>
      <dgm:spPr/>
    </dgm:pt>
    <dgm:pt modelId="{0086EDD7-7DD9-42D7-AAE0-D000B09AEB21}" type="pres">
      <dgm:prSet presAssocID="{B0DC2586-64BB-485D-80CB-D64071024FB6}" presName="vertTwo" presStyleCnt="0"/>
      <dgm:spPr/>
    </dgm:pt>
    <dgm:pt modelId="{B033583E-EB44-44DE-A042-E435DB31BC0A}" type="pres">
      <dgm:prSet presAssocID="{B0DC2586-64BB-485D-80CB-D64071024FB6}" presName="txTwo" presStyleLbl="node2" presStyleIdx="0" presStyleCnt="2" custScaleX="63492" custScaleY="100000" custLinFactNeighborX="-8389" custLinFactNeighborY="2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A87BCB-849A-43B0-AC87-959CE0D7C05F}" type="pres">
      <dgm:prSet presAssocID="{B0DC2586-64BB-485D-80CB-D64071024FB6}" presName="parTransTwo" presStyleCnt="0"/>
      <dgm:spPr/>
    </dgm:pt>
    <dgm:pt modelId="{F978EAF2-FAF5-4C9B-B8D5-0650C3FCDFD6}" type="pres">
      <dgm:prSet presAssocID="{B0DC2586-64BB-485D-80CB-D64071024FB6}" presName="horzTwo" presStyleCnt="0"/>
      <dgm:spPr/>
    </dgm:pt>
    <dgm:pt modelId="{B3032DC2-A8C3-429B-A561-E803669F780F}" type="pres">
      <dgm:prSet presAssocID="{021AB013-D07C-4270-BB2B-620BDA724439}" presName="vertThree" presStyleCnt="0"/>
      <dgm:spPr/>
    </dgm:pt>
    <dgm:pt modelId="{26642D28-5204-46F9-A829-419AD2CF677C}" type="pres">
      <dgm:prSet presAssocID="{021AB013-D07C-4270-BB2B-620BDA724439}" presName="txThree" presStyleLbl="node3" presStyleIdx="0" presStyleCnt="3" custScaleX="1147636" custLinFactX="700000" custLinFactY="-8916" custLinFactNeighborX="75502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5DE329-0108-47FA-9F1A-E5ADE7DA219E}" type="pres">
      <dgm:prSet presAssocID="{021AB013-D07C-4270-BB2B-620BDA724439}" presName="horzThree" presStyleCnt="0"/>
      <dgm:spPr/>
    </dgm:pt>
    <dgm:pt modelId="{9D502D21-6DE6-446D-8B82-D6ADE6826282}" type="pres">
      <dgm:prSet presAssocID="{14DA114C-0E0A-4321-BE12-01C68A46DF8D}" presName="sibSpaceThree" presStyleCnt="0"/>
      <dgm:spPr/>
    </dgm:pt>
    <dgm:pt modelId="{18851B41-2B53-4C81-BDC2-9FA34A565277}" type="pres">
      <dgm:prSet presAssocID="{0C4F080F-BC1A-40C5-94AC-97198CD6FAC2}" presName="vertThree" presStyleCnt="0"/>
      <dgm:spPr/>
    </dgm:pt>
    <dgm:pt modelId="{742475E3-10CB-4CAE-BFA0-6CC6045E1E6D}" type="pres">
      <dgm:prSet presAssocID="{0C4F080F-BC1A-40C5-94AC-97198CD6FAC2}" presName="txThree" presStyleLbl="node3" presStyleIdx="1" presStyleCnt="3" custScaleX="787981" custLinFactNeighborX="16414" custLinFactNeighborY="1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A27C15-C80E-459E-8052-EAF1F583E542}" type="pres">
      <dgm:prSet presAssocID="{0C4F080F-BC1A-40C5-94AC-97198CD6FAC2}" presName="horzThree" presStyleCnt="0"/>
      <dgm:spPr/>
    </dgm:pt>
    <dgm:pt modelId="{CD6FF7E7-0F2B-4458-B72C-C858979EADB2}" type="pres">
      <dgm:prSet presAssocID="{A7392405-2439-423B-B76E-5F34A7DBBD70}" presName="sibSpaceTwo" presStyleCnt="0"/>
      <dgm:spPr/>
    </dgm:pt>
    <dgm:pt modelId="{7DC901A7-8F53-4173-91EB-F095B513E178}" type="pres">
      <dgm:prSet presAssocID="{B507B001-C447-4798-9044-343AB38B8988}" presName="vertTwo" presStyleCnt="0"/>
      <dgm:spPr/>
    </dgm:pt>
    <dgm:pt modelId="{11FC41CC-B5D4-4E09-ABE2-B276D24428A6}" type="pres">
      <dgm:prSet presAssocID="{B507B001-C447-4798-9044-343AB38B8988}" presName="txTwo" presStyleLbl="node2" presStyleIdx="1" presStyleCnt="2" custScaleX="133700" custLinFactX="-100000" custLinFactY="100000" custLinFactNeighborX="-195721" custLinFactNeighborY="1012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746A05-4D08-4F20-8973-0D691F02252C}" type="pres">
      <dgm:prSet presAssocID="{B507B001-C447-4798-9044-343AB38B8988}" presName="parTransTwo" presStyleCnt="0"/>
      <dgm:spPr/>
    </dgm:pt>
    <dgm:pt modelId="{42424A2C-7704-4A35-A11C-C256A599F0B0}" type="pres">
      <dgm:prSet presAssocID="{B507B001-C447-4798-9044-343AB38B8988}" presName="horzTwo" presStyleCnt="0"/>
      <dgm:spPr/>
    </dgm:pt>
    <dgm:pt modelId="{8A2D0506-14B7-4A12-8B2E-36F8E50DB0AD}" type="pres">
      <dgm:prSet presAssocID="{F031B52E-C1BF-4A93-8A17-B0059CBD297F}" presName="vertThree" presStyleCnt="0"/>
      <dgm:spPr/>
    </dgm:pt>
    <dgm:pt modelId="{BC34A408-779E-45C2-B20C-8A0E031AF1FD}" type="pres">
      <dgm:prSet presAssocID="{F031B52E-C1BF-4A93-8A17-B0059CBD297F}" presName="txThree" presStyleLbl="node3" presStyleIdx="2" presStyleCnt="3" custScaleX="784067" custLinFactNeighborX="98768" custLinFactNeighborY="1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54B6A2-0365-4F15-9DAD-2BEEDC4D2955}" type="pres">
      <dgm:prSet presAssocID="{F031B52E-C1BF-4A93-8A17-B0059CBD297F}" presName="horzThree" presStyleCnt="0"/>
      <dgm:spPr/>
    </dgm:pt>
  </dgm:ptLst>
  <dgm:cxnLst>
    <dgm:cxn modelId="{1BB4ECF1-49DC-41F4-AB30-5A9D869046E9}" type="presOf" srcId="{B0DC2586-64BB-485D-80CB-D64071024FB6}" destId="{B033583E-EB44-44DE-A042-E435DB31BC0A}" srcOrd="0" destOrd="0" presId="urn:microsoft.com/office/officeart/2005/8/layout/hierarchy4"/>
    <dgm:cxn modelId="{8FAC7F70-CE47-4A5F-B9A4-DEF3D2C7C344}" srcId="{25DAD8FC-55BD-4131-BD85-7C0E580EDC2F}" destId="{9569E2C5-A226-4066-A5CF-75F2E46280F4}" srcOrd="0" destOrd="0" parTransId="{310E53EC-CBE7-48D3-B654-53463F142869}" sibTransId="{7273FE36-6ED3-4DB8-B28F-15F1A79311F0}"/>
    <dgm:cxn modelId="{26154C8F-B5E3-4D44-B4BD-E6ADFAF83F59}" type="presOf" srcId="{9569E2C5-A226-4066-A5CF-75F2E46280F4}" destId="{C7DE2D4D-F75E-4498-88B7-90FFDC9919DF}" srcOrd="0" destOrd="0" presId="urn:microsoft.com/office/officeart/2005/8/layout/hierarchy4"/>
    <dgm:cxn modelId="{99C28101-D9B4-4B6E-98E2-CFBA101D40AA}" srcId="{9569E2C5-A226-4066-A5CF-75F2E46280F4}" destId="{B507B001-C447-4798-9044-343AB38B8988}" srcOrd="1" destOrd="0" parTransId="{80B538A2-9BAC-4B74-936D-825E61300950}" sibTransId="{53084D97-83C0-4F5F-BD58-B7DE47C432B8}"/>
    <dgm:cxn modelId="{4256AB5A-297B-4AF2-8559-404DC0619B51}" type="presOf" srcId="{021AB013-D07C-4270-BB2B-620BDA724439}" destId="{26642D28-5204-46F9-A829-419AD2CF677C}" srcOrd="0" destOrd="0" presId="urn:microsoft.com/office/officeart/2005/8/layout/hierarchy4"/>
    <dgm:cxn modelId="{4FF9BF1E-0D1E-4C72-9C72-EB8014EDC625}" type="presOf" srcId="{F031B52E-C1BF-4A93-8A17-B0059CBD297F}" destId="{BC34A408-779E-45C2-B20C-8A0E031AF1FD}" srcOrd="0" destOrd="0" presId="urn:microsoft.com/office/officeart/2005/8/layout/hierarchy4"/>
    <dgm:cxn modelId="{1DF6B76A-6894-450B-A657-E76CB2F35C64}" srcId="{B507B001-C447-4798-9044-343AB38B8988}" destId="{F031B52E-C1BF-4A93-8A17-B0059CBD297F}" srcOrd="0" destOrd="0" parTransId="{2D8D7ADA-D5DC-4DBA-B294-0F0C007E32A4}" sibTransId="{28B69E6E-A83E-470D-ABAC-A93122DF6957}"/>
    <dgm:cxn modelId="{4606B993-FBC8-49FB-9AAC-9F830808897F}" srcId="{B0DC2586-64BB-485D-80CB-D64071024FB6}" destId="{021AB013-D07C-4270-BB2B-620BDA724439}" srcOrd="0" destOrd="0" parTransId="{0CC46B2F-DFE9-44C6-8F4E-1A9DD2D3B9F9}" sibTransId="{14DA114C-0E0A-4321-BE12-01C68A46DF8D}"/>
    <dgm:cxn modelId="{6B6B0DC3-C723-4E73-A842-622D8FF83466}" type="presOf" srcId="{25DAD8FC-55BD-4131-BD85-7C0E580EDC2F}" destId="{F4F10FB3-EC05-48F6-A3EA-DC45E4CFBBE0}" srcOrd="0" destOrd="0" presId="urn:microsoft.com/office/officeart/2005/8/layout/hierarchy4"/>
    <dgm:cxn modelId="{EA0C4BF1-8419-449D-AF7F-A347FC816252}" type="presOf" srcId="{0C4F080F-BC1A-40C5-94AC-97198CD6FAC2}" destId="{742475E3-10CB-4CAE-BFA0-6CC6045E1E6D}" srcOrd="0" destOrd="0" presId="urn:microsoft.com/office/officeart/2005/8/layout/hierarchy4"/>
    <dgm:cxn modelId="{3E4B75FD-0BFB-46BE-BE02-ADDE13B1BB4C}" srcId="{B0DC2586-64BB-485D-80CB-D64071024FB6}" destId="{0C4F080F-BC1A-40C5-94AC-97198CD6FAC2}" srcOrd="1" destOrd="0" parTransId="{4C65516A-CD91-4586-A9E5-0FEEFECACA60}" sibTransId="{8EFD698C-66CE-4CE4-AD32-9AE3636C44F7}"/>
    <dgm:cxn modelId="{74489D6E-B12D-48B3-8249-9C89DD088699}" type="presOf" srcId="{B507B001-C447-4798-9044-343AB38B8988}" destId="{11FC41CC-B5D4-4E09-ABE2-B276D24428A6}" srcOrd="0" destOrd="0" presId="urn:microsoft.com/office/officeart/2005/8/layout/hierarchy4"/>
    <dgm:cxn modelId="{8694F0A9-96AB-4D27-B301-A1E3F5CE7445}" srcId="{9569E2C5-A226-4066-A5CF-75F2E46280F4}" destId="{B0DC2586-64BB-485D-80CB-D64071024FB6}" srcOrd="0" destOrd="0" parTransId="{345CF736-0BF7-4658-8F32-D0B998ECC950}" sibTransId="{A7392405-2439-423B-B76E-5F34A7DBBD70}"/>
    <dgm:cxn modelId="{093E5B9E-5D41-4049-98D8-45C5132D6A09}" type="presParOf" srcId="{F4F10FB3-EC05-48F6-A3EA-DC45E4CFBBE0}" destId="{E5F7B062-DAF8-4337-AE55-457C0D54FAE2}" srcOrd="0" destOrd="0" presId="urn:microsoft.com/office/officeart/2005/8/layout/hierarchy4"/>
    <dgm:cxn modelId="{8D8295BA-A4CE-49DE-A20E-D65D5FC89AE3}" type="presParOf" srcId="{E5F7B062-DAF8-4337-AE55-457C0D54FAE2}" destId="{C7DE2D4D-F75E-4498-88B7-90FFDC9919DF}" srcOrd="0" destOrd="0" presId="urn:microsoft.com/office/officeart/2005/8/layout/hierarchy4"/>
    <dgm:cxn modelId="{C724E003-B9D5-499D-B1CD-255DC8C97658}" type="presParOf" srcId="{E5F7B062-DAF8-4337-AE55-457C0D54FAE2}" destId="{D153BACA-368D-4C28-BB3F-1295FDE7A5FE}" srcOrd="1" destOrd="0" presId="urn:microsoft.com/office/officeart/2005/8/layout/hierarchy4"/>
    <dgm:cxn modelId="{8A9ADF24-C04A-4F79-8C0D-5D07ADB9CA39}" type="presParOf" srcId="{E5F7B062-DAF8-4337-AE55-457C0D54FAE2}" destId="{FD8E10EB-70F5-43C1-BD2E-471DF170CE3C}" srcOrd="2" destOrd="0" presId="urn:microsoft.com/office/officeart/2005/8/layout/hierarchy4"/>
    <dgm:cxn modelId="{033DF281-BF13-4218-996E-5EF95C8FFCCA}" type="presParOf" srcId="{FD8E10EB-70F5-43C1-BD2E-471DF170CE3C}" destId="{0086EDD7-7DD9-42D7-AAE0-D000B09AEB21}" srcOrd="0" destOrd="0" presId="urn:microsoft.com/office/officeart/2005/8/layout/hierarchy4"/>
    <dgm:cxn modelId="{71E3A876-A671-47A1-80C6-4E24B81D5838}" type="presParOf" srcId="{0086EDD7-7DD9-42D7-AAE0-D000B09AEB21}" destId="{B033583E-EB44-44DE-A042-E435DB31BC0A}" srcOrd="0" destOrd="0" presId="urn:microsoft.com/office/officeart/2005/8/layout/hierarchy4"/>
    <dgm:cxn modelId="{1F5A3426-EB5E-4134-8BDF-F1263B24EC7D}" type="presParOf" srcId="{0086EDD7-7DD9-42D7-AAE0-D000B09AEB21}" destId="{06A87BCB-849A-43B0-AC87-959CE0D7C05F}" srcOrd="1" destOrd="0" presId="urn:microsoft.com/office/officeart/2005/8/layout/hierarchy4"/>
    <dgm:cxn modelId="{F20B99FF-6D7A-4A32-B583-1A7A2B29265B}" type="presParOf" srcId="{0086EDD7-7DD9-42D7-AAE0-D000B09AEB21}" destId="{F978EAF2-FAF5-4C9B-B8D5-0650C3FCDFD6}" srcOrd="2" destOrd="0" presId="urn:microsoft.com/office/officeart/2005/8/layout/hierarchy4"/>
    <dgm:cxn modelId="{C86AF0AE-35B3-43B3-93D4-A82EE8564243}" type="presParOf" srcId="{F978EAF2-FAF5-4C9B-B8D5-0650C3FCDFD6}" destId="{B3032DC2-A8C3-429B-A561-E803669F780F}" srcOrd="0" destOrd="0" presId="urn:microsoft.com/office/officeart/2005/8/layout/hierarchy4"/>
    <dgm:cxn modelId="{6E144230-57EF-4A67-926C-DC557C466241}" type="presParOf" srcId="{B3032DC2-A8C3-429B-A561-E803669F780F}" destId="{26642D28-5204-46F9-A829-419AD2CF677C}" srcOrd="0" destOrd="0" presId="urn:microsoft.com/office/officeart/2005/8/layout/hierarchy4"/>
    <dgm:cxn modelId="{A454A874-2E38-4F35-A47B-02D61C73ABFC}" type="presParOf" srcId="{B3032DC2-A8C3-429B-A561-E803669F780F}" destId="{BE5DE329-0108-47FA-9F1A-E5ADE7DA219E}" srcOrd="1" destOrd="0" presId="urn:microsoft.com/office/officeart/2005/8/layout/hierarchy4"/>
    <dgm:cxn modelId="{23C1796B-0000-4EF4-A289-0F6DC2D4FCCB}" type="presParOf" srcId="{F978EAF2-FAF5-4C9B-B8D5-0650C3FCDFD6}" destId="{9D502D21-6DE6-446D-8B82-D6ADE6826282}" srcOrd="1" destOrd="0" presId="urn:microsoft.com/office/officeart/2005/8/layout/hierarchy4"/>
    <dgm:cxn modelId="{ACD42877-4480-441E-8A98-D97366D9E22F}" type="presParOf" srcId="{F978EAF2-FAF5-4C9B-B8D5-0650C3FCDFD6}" destId="{18851B41-2B53-4C81-BDC2-9FA34A565277}" srcOrd="2" destOrd="0" presId="urn:microsoft.com/office/officeart/2005/8/layout/hierarchy4"/>
    <dgm:cxn modelId="{31BD1F1B-3B93-49C2-BF03-0403F61A1004}" type="presParOf" srcId="{18851B41-2B53-4C81-BDC2-9FA34A565277}" destId="{742475E3-10CB-4CAE-BFA0-6CC6045E1E6D}" srcOrd="0" destOrd="0" presId="urn:microsoft.com/office/officeart/2005/8/layout/hierarchy4"/>
    <dgm:cxn modelId="{E48CB001-38D2-42D2-BD36-40FA5AA10328}" type="presParOf" srcId="{18851B41-2B53-4C81-BDC2-9FA34A565277}" destId="{ACA27C15-C80E-459E-8052-EAF1F583E542}" srcOrd="1" destOrd="0" presId="urn:microsoft.com/office/officeart/2005/8/layout/hierarchy4"/>
    <dgm:cxn modelId="{6FCB1F7A-3293-4A71-9B6C-1B5A5506CF8B}" type="presParOf" srcId="{FD8E10EB-70F5-43C1-BD2E-471DF170CE3C}" destId="{CD6FF7E7-0F2B-4458-B72C-C858979EADB2}" srcOrd="1" destOrd="0" presId="urn:microsoft.com/office/officeart/2005/8/layout/hierarchy4"/>
    <dgm:cxn modelId="{17553B5D-296D-4AA5-BE44-9576F547F38E}" type="presParOf" srcId="{FD8E10EB-70F5-43C1-BD2E-471DF170CE3C}" destId="{7DC901A7-8F53-4173-91EB-F095B513E178}" srcOrd="2" destOrd="0" presId="urn:microsoft.com/office/officeart/2005/8/layout/hierarchy4"/>
    <dgm:cxn modelId="{2A1C4E05-AAC7-4E00-B6AD-A3EF26CE8C32}" type="presParOf" srcId="{7DC901A7-8F53-4173-91EB-F095B513E178}" destId="{11FC41CC-B5D4-4E09-ABE2-B276D24428A6}" srcOrd="0" destOrd="0" presId="urn:microsoft.com/office/officeart/2005/8/layout/hierarchy4"/>
    <dgm:cxn modelId="{B8A776F4-79F2-4DD4-ADBB-8848EE86E418}" type="presParOf" srcId="{7DC901A7-8F53-4173-91EB-F095B513E178}" destId="{6A746A05-4D08-4F20-8973-0D691F02252C}" srcOrd="1" destOrd="0" presId="urn:microsoft.com/office/officeart/2005/8/layout/hierarchy4"/>
    <dgm:cxn modelId="{E2079EA8-3504-4F99-AD24-05C7DF75315E}" type="presParOf" srcId="{7DC901A7-8F53-4173-91EB-F095B513E178}" destId="{42424A2C-7704-4A35-A11C-C256A599F0B0}" srcOrd="2" destOrd="0" presId="urn:microsoft.com/office/officeart/2005/8/layout/hierarchy4"/>
    <dgm:cxn modelId="{2A8A6C57-BCAF-459E-A440-78DD0A03EC0B}" type="presParOf" srcId="{42424A2C-7704-4A35-A11C-C256A599F0B0}" destId="{8A2D0506-14B7-4A12-8B2E-36F8E50DB0AD}" srcOrd="0" destOrd="0" presId="urn:microsoft.com/office/officeart/2005/8/layout/hierarchy4"/>
    <dgm:cxn modelId="{9367DCF7-8E71-41F0-82D7-4564A948A013}" type="presParOf" srcId="{8A2D0506-14B7-4A12-8B2E-36F8E50DB0AD}" destId="{BC34A408-779E-45C2-B20C-8A0E031AF1FD}" srcOrd="0" destOrd="0" presId="urn:microsoft.com/office/officeart/2005/8/layout/hierarchy4"/>
    <dgm:cxn modelId="{E010204A-AC14-4B78-849B-BABBA5656CA1}" type="presParOf" srcId="{8A2D0506-14B7-4A12-8B2E-36F8E50DB0AD}" destId="{AA54B6A2-0365-4F15-9DAD-2BEEDC4D295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49E185-9349-4082-B0F1-CEFE25CC6EA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5E2E2C3-7E4C-43C1-BA06-D49D76F56809}">
      <dgm:prSet phldrT="[Текст]" custT="1"/>
      <dgm:spPr>
        <a:solidFill>
          <a:srgbClr val="D8E6F4">
            <a:alpha val="90000"/>
          </a:srgbClr>
        </a:solidFill>
        <a:ln w="12700">
          <a:solidFill>
            <a:srgbClr val="1E4164"/>
          </a:solidFill>
        </a:ln>
      </dgm:spPr>
      <dgm:t>
        <a:bodyPr/>
        <a:lstStyle/>
        <a:p>
          <a:r>
            <a:rPr lang="ru-RU" sz="2000" dirty="0" smtClean="0">
              <a:solidFill>
                <a:srgbClr val="1E4164"/>
              </a:solidFill>
              <a:latin typeface="+mn-lt"/>
            </a:rPr>
            <a:t>Убытки размером ≥100 000 </a:t>
          </a:r>
          <a:r>
            <a:rPr lang="en-US" sz="2000" dirty="0" smtClean="0">
              <a:solidFill>
                <a:srgbClr val="1E4164"/>
              </a:solidFill>
              <a:latin typeface="+mn-lt"/>
            </a:rPr>
            <a:t>USD</a:t>
          </a:r>
          <a:r>
            <a:rPr lang="ru-RU" sz="2000" dirty="0" smtClean="0">
              <a:solidFill>
                <a:srgbClr val="1E4164"/>
              </a:solidFill>
              <a:latin typeface="+mn-lt"/>
            </a:rPr>
            <a:t>: 99% урегулируется независимыми </a:t>
          </a:r>
          <a:r>
            <a:rPr lang="ru-RU" sz="2000" dirty="0" err="1" smtClean="0">
              <a:solidFill>
                <a:srgbClr val="1E4164"/>
              </a:solidFill>
              <a:latin typeface="+mn-lt"/>
            </a:rPr>
            <a:t>аджастерскими</a:t>
          </a:r>
          <a:r>
            <a:rPr lang="ru-RU" sz="2000" dirty="0" smtClean="0">
              <a:solidFill>
                <a:srgbClr val="1E4164"/>
              </a:solidFill>
              <a:latin typeface="+mn-lt"/>
            </a:rPr>
            <a:t> компаниями</a:t>
          </a:r>
          <a:endParaRPr lang="ru-RU" sz="2000" dirty="0">
            <a:solidFill>
              <a:srgbClr val="1E4164"/>
            </a:solidFill>
            <a:latin typeface="+mn-lt"/>
          </a:endParaRPr>
        </a:p>
      </dgm:t>
    </dgm:pt>
    <dgm:pt modelId="{3118AE5C-0EDC-4D47-8BB6-4526B6E2D13E}" type="parTrans" cxnId="{7CFBAC12-9442-41A8-8D80-70FFBD47417F}">
      <dgm:prSet/>
      <dgm:spPr/>
      <dgm:t>
        <a:bodyPr/>
        <a:lstStyle/>
        <a:p>
          <a:endParaRPr lang="ru-RU"/>
        </a:p>
      </dgm:t>
    </dgm:pt>
    <dgm:pt modelId="{9280D522-C313-4D56-9ACF-47637C2397A1}" type="sibTrans" cxnId="{7CFBAC12-9442-41A8-8D80-70FFBD47417F}">
      <dgm:prSet/>
      <dgm:spPr/>
      <dgm:t>
        <a:bodyPr/>
        <a:lstStyle/>
        <a:p>
          <a:endParaRPr lang="ru-RU"/>
        </a:p>
      </dgm:t>
    </dgm:pt>
    <dgm:pt modelId="{AD8ED5C1-D472-4F17-89CD-685D13678B65}">
      <dgm:prSet phldrT="[Текст]" custT="1"/>
      <dgm:spPr>
        <a:solidFill>
          <a:srgbClr val="A1C2E3">
            <a:alpha val="90000"/>
          </a:srgbClr>
        </a:solidFill>
        <a:ln w="12700">
          <a:solidFill>
            <a:srgbClr val="1E4164"/>
          </a:solidFill>
        </a:ln>
      </dgm:spPr>
      <dgm:t>
        <a:bodyPr/>
        <a:lstStyle/>
        <a:p>
          <a:r>
            <a:rPr lang="ru-RU" sz="2000" dirty="0" smtClean="0">
              <a:latin typeface="+mn-lt"/>
            </a:rPr>
            <a:t> </a:t>
          </a:r>
          <a:r>
            <a:rPr lang="ru-RU" sz="2000" dirty="0" smtClean="0">
              <a:solidFill>
                <a:srgbClr val="1E4164"/>
              </a:solidFill>
              <a:latin typeface="+mn-lt"/>
            </a:rPr>
            <a:t>Убытки размером </a:t>
          </a:r>
          <a:r>
            <a:rPr lang="en-US" sz="2000" dirty="0" smtClean="0">
              <a:solidFill>
                <a:srgbClr val="1E4164"/>
              </a:solidFill>
              <a:latin typeface="+mn-lt"/>
            </a:rPr>
            <a:t>50000</a:t>
          </a:r>
          <a:r>
            <a:rPr lang="en-US" sz="2000" dirty="0" smtClean="0">
              <a:solidFill>
                <a:srgbClr val="1E4164"/>
              </a:solidFill>
              <a:latin typeface="+mn-lt"/>
              <a:cs typeface="Times New Roman"/>
            </a:rPr>
            <a:t>÷10000</a:t>
          </a:r>
          <a:r>
            <a:rPr lang="ru-RU" sz="2000" dirty="0" smtClean="0">
              <a:solidFill>
                <a:srgbClr val="1E4164"/>
              </a:solidFill>
              <a:latin typeface="+mn-lt"/>
              <a:cs typeface="Times New Roman"/>
            </a:rPr>
            <a:t> </a:t>
          </a:r>
          <a:r>
            <a:rPr lang="en-US" sz="2000" dirty="0" smtClean="0">
              <a:solidFill>
                <a:srgbClr val="1E4164"/>
              </a:solidFill>
              <a:latin typeface="+mn-lt"/>
            </a:rPr>
            <a:t>USD</a:t>
          </a:r>
          <a:r>
            <a:rPr lang="ru-RU" sz="2000" dirty="0" smtClean="0">
              <a:solidFill>
                <a:srgbClr val="1E4164"/>
              </a:solidFill>
              <a:latin typeface="+mn-lt"/>
            </a:rPr>
            <a:t>: около 30% урегулируется независимыми </a:t>
          </a:r>
          <a:r>
            <a:rPr lang="ru-RU" sz="2000" dirty="0" err="1" smtClean="0">
              <a:solidFill>
                <a:srgbClr val="1E4164"/>
              </a:solidFill>
              <a:latin typeface="+mn-lt"/>
            </a:rPr>
            <a:t>аджастерскими</a:t>
          </a:r>
          <a:r>
            <a:rPr lang="ru-RU" sz="2000" dirty="0" smtClean="0">
              <a:solidFill>
                <a:srgbClr val="1E4164"/>
              </a:solidFill>
              <a:latin typeface="+mn-lt"/>
            </a:rPr>
            <a:t> компаниями </a:t>
          </a:r>
          <a:r>
            <a:rPr lang="ru-RU" sz="2000" dirty="0" smtClean="0">
              <a:solidFill>
                <a:srgbClr val="1E4164"/>
              </a:solidFill>
              <a:latin typeface="+mn-lt"/>
              <a:cs typeface="Times New Roman"/>
            </a:rPr>
            <a:t>  </a:t>
          </a:r>
          <a:endParaRPr lang="ru-RU" sz="2000" dirty="0">
            <a:solidFill>
              <a:srgbClr val="1E4164"/>
            </a:solidFill>
            <a:latin typeface="+mn-lt"/>
          </a:endParaRPr>
        </a:p>
      </dgm:t>
    </dgm:pt>
    <dgm:pt modelId="{378489CE-C13B-4A51-A83E-B0EDE88C3DB2}" type="parTrans" cxnId="{B13D4340-5D4D-4471-8F96-E0EB979B4AB8}">
      <dgm:prSet/>
      <dgm:spPr/>
      <dgm:t>
        <a:bodyPr/>
        <a:lstStyle/>
        <a:p>
          <a:endParaRPr lang="ru-RU"/>
        </a:p>
      </dgm:t>
    </dgm:pt>
    <dgm:pt modelId="{7D286BDF-9CAB-4D6C-9787-2560CF43BEF2}" type="sibTrans" cxnId="{B13D4340-5D4D-4471-8F96-E0EB979B4AB8}">
      <dgm:prSet/>
      <dgm:spPr/>
      <dgm:t>
        <a:bodyPr/>
        <a:lstStyle/>
        <a:p>
          <a:endParaRPr lang="ru-RU"/>
        </a:p>
      </dgm:t>
    </dgm:pt>
    <dgm:pt modelId="{235FE17D-4353-44F2-9432-06E6C8D011D0}">
      <dgm:prSet phldrT="[Текст]" custT="1"/>
      <dgm:spPr>
        <a:solidFill>
          <a:srgbClr val="1E4164">
            <a:alpha val="90000"/>
          </a:srgbClr>
        </a:solidFill>
        <a:ln>
          <a:noFill/>
        </a:ln>
      </dgm:spPr>
      <dgm:t>
        <a:bodyPr/>
        <a:lstStyle/>
        <a:p>
          <a:r>
            <a:rPr lang="ru-RU" sz="2000" dirty="0" smtClean="0">
              <a:solidFill>
                <a:srgbClr val="F3F7FB"/>
              </a:solidFill>
              <a:latin typeface="+mn-lt"/>
            </a:rPr>
            <a:t>Небольшие (до 10 000 </a:t>
          </a:r>
          <a:r>
            <a:rPr lang="en-US" sz="2000" dirty="0" smtClean="0">
              <a:solidFill>
                <a:srgbClr val="F3F7FB"/>
              </a:solidFill>
              <a:latin typeface="+mn-lt"/>
            </a:rPr>
            <a:t>USD</a:t>
          </a:r>
          <a:r>
            <a:rPr lang="ru-RU" sz="2000" dirty="0" smtClean="0">
              <a:solidFill>
                <a:srgbClr val="F3F7FB"/>
              </a:solidFill>
              <a:latin typeface="+mn-lt"/>
            </a:rPr>
            <a:t>) убытки страховые компании предпочитают урегулировать самостоятельно</a:t>
          </a:r>
          <a:endParaRPr lang="ru-RU" sz="2000" dirty="0">
            <a:solidFill>
              <a:srgbClr val="F3F7FB"/>
            </a:solidFill>
            <a:latin typeface="+mn-lt"/>
          </a:endParaRPr>
        </a:p>
      </dgm:t>
    </dgm:pt>
    <dgm:pt modelId="{95EE92D3-E35D-4240-8DA5-0EB7F1B288BD}" type="parTrans" cxnId="{4762BFD6-22CF-49BF-97B7-C69B32EE13F1}">
      <dgm:prSet/>
      <dgm:spPr/>
      <dgm:t>
        <a:bodyPr/>
        <a:lstStyle/>
        <a:p>
          <a:endParaRPr lang="ru-RU"/>
        </a:p>
      </dgm:t>
    </dgm:pt>
    <dgm:pt modelId="{E47CBEDA-F117-424F-8E5F-AD3D619C6542}" type="sibTrans" cxnId="{4762BFD6-22CF-49BF-97B7-C69B32EE13F1}">
      <dgm:prSet/>
      <dgm:spPr/>
      <dgm:t>
        <a:bodyPr/>
        <a:lstStyle/>
        <a:p>
          <a:endParaRPr lang="ru-RU"/>
        </a:p>
      </dgm:t>
    </dgm:pt>
    <dgm:pt modelId="{3C44897A-1251-4128-84B0-3F919F49509F}" type="pres">
      <dgm:prSet presAssocID="{4C49E185-9349-4082-B0F1-CEFE25CC6EA6}" presName="compositeShape" presStyleCnt="0">
        <dgm:presLayoutVars>
          <dgm:dir/>
          <dgm:resizeHandles/>
        </dgm:presLayoutVars>
      </dgm:prSet>
      <dgm:spPr/>
    </dgm:pt>
    <dgm:pt modelId="{753D907A-6605-4FDB-AF06-485682584E4B}" type="pres">
      <dgm:prSet presAssocID="{4C49E185-9349-4082-B0F1-CEFE25CC6EA6}" presName="pyramid" presStyleLbl="node1" presStyleIdx="0" presStyleCnt="1" custLinFactNeighborX="-33763"/>
      <dgm:spPr>
        <a:solidFill>
          <a:srgbClr val="B5CFE9"/>
        </a:solidFill>
        <a:ln>
          <a:noFill/>
        </a:ln>
      </dgm:spPr>
    </dgm:pt>
    <dgm:pt modelId="{B66E001E-7FD3-44FC-A789-B77A244AE8A5}" type="pres">
      <dgm:prSet presAssocID="{4C49E185-9349-4082-B0F1-CEFE25CC6EA6}" presName="theList" presStyleCnt="0"/>
      <dgm:spPr/>
    </dgm:pt>
    <dgm:pt modelId="{D5D0F7D3-ABCB-44D5-9667-C56A9AB57C66}" type="pres">
      <dgm:prSet presAssocID="{55E2E2C3-7E4C-43C1-BA06-D49D76F56809}" presName="aNode" presStyleLbl="fgAcc1" presStyleIdx="0" presStyleCnt="3" custScaleX="258029" custLinFactNeighborX="86912" custLinFactNeighborY="-40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5D169-79D0-41E9-8D9A-009DB2F0C849}" type="pres">
      <dgm:prSet presAssocID="{55E2E2C3-7E4C-43C1-BA06-D49D76F56809}" presName="aSpace" presStyleCnt="0"/>
      <dgm:spPr/>
    </dgm:pt>
    <dgm:pt modelId="{A1CE477D-9692-4109-A6FE-30DA8E4D3EB8}" type="pres">
      <dgm:prSet presAssocID="{AD8ED5C1-D472-4F17-89CD-685D13678B65}" presName="aNode" presStyleLbl="fgAcc1" presStyleIdx="1" presStyleCnt="3" custScaleX="258328" custLinFactNeighborX="43297" custLinFactNeighborY="-4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F85BB-0532-4BB1-855F-988495C6110A}" type="pres">
      <dgm:prSet presAssocID="{AD8ED5C1-D472-4F17-89CD-685D13678B65}" presName="aSpace" presStyleCnt="0"/>
      <dgm:spPr/>
    </dgm:pt>
    <dgm:pt modelId="{7EF359C2-E63A-4A5D-B594-357DF5EAEB79}" type="pres">
      <dgm:prSet presAssocID="{235FE17D-4353-44F2-9432-06E6C8D011D0}" presName="aNode" presStyleLbl="fgAcc1" presStyleIdx="2" presStyleCnt="3" custScaleX="258963" custLinFactNeighborX="32711" custLinFactNeighborY="-43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EDCA3-7255-4D58-A3E5-010627F90BB4}" type="pres">
      <dgm:prSet presAssocID="{235FE17D-4353-44F2-9432-06E6C8D011D0}" presName="aSpace" presStyleCnt="0"/>
      <dgm:spPr/>
    </dgm:pt>
  </dgm:ptLst>
  <dgm:cxnLst>
    <dgm:cxn modelId="{7CFBAC12-9442-41A8-8D80-70FFBD47417F}" srcId="{4C49E185-9349-4082-B0F1-CEFE25CC6EA6}" destId="{55E2E2C3-7E4C-43C1-BA06-D49D76F56809}" srcOrd="0" destOrd="0" parTransId="{3118AE5C-0EDC-4D47-8BB6-4526B6E2D13E}" sibTransId="{9280D522-C313-4D56-9ACF-47637C2397A1}"/>
    <dgm:cxn modelId="{39D8E25F-AD22-4DD3-805F-7353EB4FE104}" type="presOf" srcId="{235FE17D-4353-44F2-9432-06E6C8D011D0}" destId="{7EF359C2-E63A-4A5D-B594-357DF5EAEB79}" srcOrd="0" destOrd="0" presId="urn:microsoft.com/office/officeart/2005/8/layout/pyramid2"/>
    <dgm:cxn modelId="{B13D4340-5D4D-4471-8F96-E0EB979B4AB8}" srcId="{4C49E185-9349-4082-B0F1-CEFE25CC6EA6}" destId="{AD8ED5C1-D472-4F17-89CD-685D13678B65}" srcOrd="1" destOrd="0" parTransId="{378489CE-C13B-4A51-A83E-B0EDE88C3DB2}" sibTransId="{7D286BDF-9CAB-4D6C-9787-2560CF43BEF2}"/>
    <dgm:cxn modelId="{B12D7CF8-7C0A-416C-9073-909463D693A5}" type="presOf" srcId="{55E2E2C3-7E4C-43C1-BA06-D49D76F56809}" destId="{D5D0F7D3-ABCB-44D5-9667-C56A9AB57C66}" srcOrd="0" destOrd="0" presId="urn:microsoft.com/office/officeart/2005/8/layout/pyramid2"/>
    <dgm:cxn modelId="{F6F2126F-4EE0-49AF-A127-4EC19410DDC6}" type="presOf" srcId="{4C49E185-9349-4082-B0F1-CEFE25CC6EA6}" destId="{3C44897A-1251-4128-84B0-3F919F49509F}" srcOrd="0" destOrd="0" presId="urn:microsoft.com/office/officeart/2005/8/layout/pyramid2"/>
    <dgm:cxn modelId="{5A8FAC84-91D2-42A4-AD0C-9FF1F023C662}" type="presOf" srcId="{AD8ED5C1-D472-4F17-89CD-685D13678B65}" destId="{A1CE477D-9692-4109-A6FE-30DA8E4D3EB8}" srcOrd="0" destOrd="0" presId="urn:microsoft.com/office/officeart/2005/8/layout/pyramid2"/>
    <dgm:cxn modelId="{4762BFD6-22CF-49BF-97B7-C69B32EE13F1}" srcId="{4C49E185-9349-4082-B0F1-CEFE25CC6EA6}" destId="{235FE17D-4353-44F2-9432-06E6C8D011D0}" srcOrd="2" destOrd="0" parTransId="{95EE92D3-E35D-4240-8DA5-0EB7F1B288BD}" sibTransId="{E47CBEDA-F117-424F-8E5F-AD3D619C6542}"/>
    <dgm:cxn modelId="{7EB8D3FB-12E2-4BF0-859F-3937052E2AFD}" type="presParOf" srcId="{3C44897A-1251-4128-84B0-3F919F49509F}" destId="{753D907A-6605-4FDB-AF06-485682584E4B}" srcOrd="0" destOrd="0" presId="urn:microsoft.com/office/officeart/2005/8/layout/pyramid2"/>
    <dgm:cxn modelId="{8D4A59C0-5272-4904-8296-4AD1A4AE97E0}" type="presParOf" srcId="{3C44897A-1251-4128-84B0-3F919F49509F}" destId="{B66E001E-7FD3-44FC-A789-B77A244AE8A5}" srcOrd="1" destOrd="0" presId="urn:microsoft.com/office/officeart/2005/8/layout/pyramid2"/>
    <dgm:cxn modelId="{40FAAC97-0615-4531-9876-0BF4F1D24C02}" type="presParOf" srcId="{B66E001E-7FD3-44FC-A789-B77A244AE8A5}" destId="{D5D0F7D3-ABCB-44D5-9667-C56A9AB57C66}" srcOrd="0" destOrd="0" presId="urn:microsoft.com/office/officeart/2005/8/layout/pyramid2"/>
    <dgm:cxn modelId="{E5112822-803E-4C9C-AE03-BDBE27602B97}" type="presParOf" srcId="{B66E001E-7FD3-44FC-A789-B77A244AE8A5}" destId="{AF55D169-79D0-41E9-8D9A-009DB2F0C849}" srcOrd="1" destOrd="0" presId="urn:microsoft.com/office/officeart/2005/8/layout/pyramid2"/>
    <dgm:cxn modelId="{B5382CEB-4524-4057-AAE5-92F83B85B4A7}" type="presParOf" srcId="{B66E001E-7FD3-44FC-A789-B77A244AE8A5}" destId="{A1CE477D-9692-4109-A6FE-30DA8E4D3EB8}" srcOrd="2" destOrd="0" presId="urn:microsoft.com/office/officeart/2005/8/layout/pyramid2"/>
    <dgm:cxn modelId="{3A58E51F-49FC-458D-9375-6CAD401E2BEB}" type="presParOf" srcId="{B66E001E-7FD3-44FC-A789-B77A244AE8A5}" destId="{9F3F85BB-0532-4BB1-855F-988495C6110A}" srcOrd="3" destOrd="0" presId="urn:microsoft.com/office/officeart/2005/8/layout/pyramid2"/>
    <dgm:cxn modelId="{BCEEBDD3-D475-48A6-AB9F-CDD1649C031D}" type="presParOf" srcId="{B66E001E-7FD3-44FC-A789-B77A244AE8A5}" destId="{7EF359C2-E63A-4A5D-B594-357DF5EAEB79}" srcOrd="4" destOrd="0" presId="urn:microsoft.com/office/officeart/2005/8/layout/pyramid2"/>
    <dgm:cxn modelId="{31116D62-D2D8-43B1-9779-2AA209069CE3}" type="presParOf" srcId="{B66E001E-7FD3-44FC-A789-B77A244AE8A5}" destId="{564EDCA3-7255-4D58-A3E5-010627F90BB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2FA23E-0EB2-4BE1-9997-8F6C4C770FD8}">
      <dsp:nvSpPr>
        <dsp:cNvPr id="0" name=""/>
        <dsp:cNvSpPr/>
      </dsp:nvSpPr>
      <dsp:spPr>
        <a:xfrm>
          <a:off x="4099751" y="1910028"/>
          <a:ext cx="2888675" cy="590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115"/>
              </a:lnTo>
              <a:lnTo>
                <a:pt x="2888675" y="402115"/>
              </a:lnTo>
              <a:lnTo>
                <a:pt x="2888675" y="590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246E3-E6C3-42E7-850F-C2915FFC0BFE}">
      <dsp:nvSpPr>
        <dsp:cNvPr id="0" name=""/>
        <dsp:cNvSpPr/>
      </dsp:nvSpPr>
      <dsp:spPr>
        <a:xfrm>
          <a:off x="4028721" y="1910028"/>
          <a:ext cx="91440" cy="590070"/>
        </a:xfrm>
        <a:custGeom>
          <a:avLst/>
          <a:gdLst/>
          <a:ahLst/>
          <a:cxnLst/>
          <a:rect l="0" t="0" r="0" b="0"/>
          <a:pathLst>
            <a:path>
              <a:moveTo>
                <a:pt x="71030" y="0"/>
              </a:moveTo>
              <a:lnTo>
                <a:pt x="71030" y="402115"/>
              </a:lnTo>
              <a:lnTo>
                <a:pt x="45720" y="402115"/>
              </a:lnTo>
              <a:lnTo>
                <a:pt x="45720" y="590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29846-5C19-4A10-A9BC-AFD4916C9B91}">
      <dsp:nvSpPr>
        <dsp:cNvPr id="0" name=""/>
        <dsp:cNvSpPr/>
      </dsp:nvSpPr>
      <dsp:spPr>
        <a:xfrm>
          <a:off x="1185765" y="1910028"/>
          <a:ext cx="2913985" cy="590070"/>
        </a:xfrm>
        <a:custGeom>
          <a:avLst/>
          <a:gdLst/>
          <a:ahLst/>
          <a:cxnLst/>
          <a:rect l="0" t="0" r="0" b="0"/>
          <a:pathLst>
            <a:path>
              <a:moveTo>
                <a:pt x="2913985" y="0"/>
              </a:moveTo>
              <a:lnTo>
                <a:pt x="2913985" y="402115"/>
              </a:lnTo>
              <a:lnTo>
                <a:pt x="0" y="402115"/>
              </a:lnTo>
              <a:lnTo>
                <a:pt x="0" y="590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A4F88-B863-4005-B44D-BE4ABB885036}">
      <dsp:nvSpPr>
        <dsp:cNvPr id="0" name=""/>
        <dsp:cNvSpPr/>
      </dsp:nvSpPr>
      <dsp:spPr>
        <a:xfrm>
          <a:off x="1144817" y="621679"/>
          <a:ext cx="5909868" cy="1288348"/>
        </a:xfrm>
        <a:prstGeom prst="roundRect">
          <a:avLst>
            <a:gd name="adj" fmla="val 10000"/>
          </a:avLst>
        </a:prstGeom>
        <a:solidFill>
          <a:srgbClr val="B5CF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00994-137F-489F-925D-133ADCF892DA}">
      <dsp:nvSpPr>
        <dsp:cNvPr id="0" name=""/>
        <dsp:cNvSpPr/>
      </dsp:nvSpPr>
      <dsp:spPr>
        <a:xfrm>
          <a:off x="1370249" y="835840"/>
          <a:ext cx="5909868" cy="1288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E416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1E4164"/>
              </a:solidFill>
            </a:rPr>
            <a:t>Безупречная репутация и доверие рынка</a:t>
          </a:r>
          <a:endParaRPr lang="ru-RU" sz="2800" kern="1200" dirty="0">
            <a:solidFill>
              <a:srgbClr val="1E4164"/>
            </a:solidFill>
          </a:endParaRPr>
        </a:p>
      </dsp:txBody>
      <dsp:txXfrm>
        <a:off x="1370249" y="835840"/>
        <a:ext cx="5909868" cy="1288348"/>
      </dsp:txXfrm>
    </dsp:sp>
    <dsp:sp modelId="{93631450-CDBA-4E3E-83DB-16D71D2F9B83}">
      <dsp:nvSpPr>
        <dsp:cNvPr id="0" name=""/>
        <dsp:cNvSpPr/>
      </dsp:nvSpPr>
      <dsp:spPr>
        <a:xfrm>
          <a:off x="5070" y="2500098"/>
          <a:ext cx="2361391" cy="1288348"/>
        </a:xfrm>
        <a:prstGeom prst="roundRect">
          <a:avLst>
            <a:gd name="adj" fmla="val 10000"/>
          </a:avLst>
        </a:prstGeom>
        <a:solidFill>
          <a:srgbClr val="1E41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35C6C-A8BD-4CA7-B0D5-CAE75AAE416D}">
      <dsp:nvSpPr>
        <dsp:cNvPr id="0" name=""/>
        <dsp:cNvSpPr/>
      </dsp:nvSpPr>
      <dsp:spPr>
        <a:xfrm>
          <a:off x="230503" y="2714259"/>
          <a:ext cx="2361391" cy="1288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E416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1E4164"/>
              </a:solidFill>
            </a:rPr>
            <a:t>Объективность</a:t>
          </a:r>
          <a:endParaRPr lang="ru-RU" sz="2100" kern="1200" dirty="0">
            <a:solidFill>
              <a:srgbClr val="1E4164"/>
            </a:solidFill>
          </a:endParaRPr>
        </a:p>
      </dsp:txBody>
      <dsp:txXfrm>
        <a:off x="230503" y="2714259"/>
        <a:ext cx="2361391" cy="1288348"/>
      </dsp:txXfrm>
    </dsp:sp>
    <dsp:sp modelId="{1452EC7D-524A-4AD2-BC57-6041BC98CD2D}">
      <dsp:nvSpPr>
        <dsp:cNvPr id="0" name=""/>
        <dsp:cNvSpPr/>
      </dsp:nvSpPr>
      <dsp:spPr>
        <a:xfrm>
          <a:off x="2817327" y="2500098"/>
          <a:ext cx="2514227" cy="1288348"/>
        </a:xfrm>
        <a:prstGeom prst="roundRect">
          <a:avLst>
            <a:gd name="adj" fmla="val 10000"/>
          </a:avLst>
        </a:prstGeom>
        <a:solidFill>
          <a:srgbClr val="1E41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69088-D28B-4EDC-ACA3-ED34B2BDEFFD}">
      <dsp:nvSpPr>
        <dsp:cNvPr id="0" name=""/>
        <dsp:cNvSpPr/>
      </dsp:nvSpPr>
      <dsp:spPr>
        <a:xfrm>
          <a:off x="3042760" y="2714259"/>
          <a:ext cx="2514227" cy="1288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E416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1E4164"/>
              </a:solidFill>
            </a:rPr>
            <a:t>Беспристрастность</a:t>
          </a:r>
          <a:endParaRPr lang="ru-RU" sz="2100" kern="1200" dirty="0">
            <a:solidFill>
              <a:srgbClr val="1E4164"/>
            </a:solidFill>
          </a:endParaRPr>
        </a:p>
      </dsp:txBody>
      <dsp:txXfrm>
        <a:off x="3042760" y="2714259"/>
        <a:ext cx="2514227" cy="1288348"/>
      </dsp:txXfrm>
    </dsp:sp>
    <dsp:sp modelId="{DE681D94-65F8-4072-A800-7A2A2CA54824}">
      <dsp:nvSpPr>
        <dsp:cNvPr id="0" name=""/>
        <dsp:cNvSpPr/>
      </dsp:nvSpPr>
      <dsp:spPr>
        <a:xfrm>
          <a:off x="5782420" y="2500098"/>
          <a:ext cx="2412012" cy="1288348"/>
        </a:xfrm>
        <a:prstGeom prst="roundRect">
          <a:avLst>
            <a:gd name="adj" fmla="val 10000"/>
          </a:avLst>
        </a:prstGeom>
        <a:solidFill>
          <a:srgbClr val="1E41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A1A43-D344-4F6E-B184-5F8847E03543}">
      <dsp:nvSpPr>
        <dsp:cNvPr id="0" name=""/>
        <dsp:cNvSpPr/>
      </dsp:nvSpPr>
      <dsp:spPr>
        <a:xfrm>
          <a:off x="6007853" y="2714259"/>
          <a:ext cx="2412012" cy="1288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E416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1E4164"/>
              </a:solidFill>
            </a:rPr>
            <a:t>Профессионализм</a:t>
          </a:r>
          <a:endParaRPr lang="ru-RU" sz="2100" kern="1200" dirty="0">
            <a:solidFill>
              <a:srgbClr val="1E4164"/>
            </a:solidFill>
          </a:endParaRPr>
        </a:p>
      </dsp:txBody>
      <dsp:txXfrm>
        <a:off x="6007853" y="2714259"/>
        <a:ext cx="2412012" cy="12883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DE2D4D-F75E-4498-88B7-90FFDC9919DF}">
      <dsp:nvSpPr>
        <dsp:cNvPr id="0" name=""/>
        <dsp:cNvSpPr/>
      </dsp:nvSpPr>
      <dsp:spPr>
        <a:xfrm>
          <a:off x="903" y="72007"/>
          <a:ext cx="8700720" cy="1717228"/>
        </a:xfrm>
        <a:prstGeom prst="roundRect">
          <a:avLst>
            <a:gd name="adj" fmla="val 10000"/>
          </a:avLst>
        </a:prstGeom>
        <a:solidFill>
          <a:srgbClr val="B5CFE9"/>
        </a:solidFill>
        <a:ln w="12700" cap="flat" cmpd="sng" algn="ctr">
          <a:solidFill>
            <a:srgbClr val="1E416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E4164"/>
              </a:solidFill>
            </a:rPr>
            <a:t>Обеспечение </a:t>
          </a:r>
          <a:r>
            <a:rPr lang="ru-RU" sz="2000" b="1" kern="1200" dirty="0" smtClean="0">
              <a:solidFill>
                <a:srgbClr val="1E4164"/>
              </a:solidFill>
            </a:rPr>
            <a:t>прав</a:t>
          </a:r>
          <a:r>
            <a:rPr lang="ru-RU" sz="2000" kern="1200" dirty="0" smtClean="0">
              <a:solidFill>
                <a:srgbClr val="1E4164"/>
              </a:solidFill>
            </a:rPr>
            <a:t> потребителей страховых услуг на </a:t>
          </a:r>
          <a:r>
            <a:rPr lang="ru-RU" sz="2000" b="1" kern="1200" dirty="0" smtClean="0">
              <a:solidFill>
                <a:srgbClr val="1E4164"/>
              </a:solidFill>
            </a:rPr>
            <a:t>объективное</a:t>
          </a:r>
          <a:r>
            <a:rPr lang="ru-RU" sz="2000" kern="1200" dirty="0" smtClean="0">
              <a:solidFill>
                <a:srgbClr val="1E4164"/>
              </a:solidFill>
            </a:rPr>
            <a:t> урегулирование убытка, которое достигается  путем </a:t>
          </a:r>
          <a:r>
            <a:rPr lang="ru-RU" sz="2000" b="1" kern="1200" dirty="0" smtClean="0">
              <a:solidFill>
                <a:srgbClr val="1E4164"/>
              </a:solidFill>
            </a:rPr>
            <a:t> </a:t>
          </a:r>
          <a:r>
            <a:rPr lang="ru-RU" sz="2000" b="0" kern="1200" dirty="0" smtClean="0">
              <a:solidFill>
                <a:srgbClr val="1E4164"/>
              </a:solidFill>
            </a:rPr>
            <a:t>передачи  страховщиками части функций по урегулированию убытка независимым экспертам</a:t>
          </a:r>
          <a:endParaRPr lang="ru-RU" sz="2000" b="0" kern="1200" dirty="0">
            <a:solidFill>
              <a:srgbClr val="1E4164"/>
            </a:solidFill>
          </a:endParaRPr>
        </a:p>
      </dsp:txBody>
      <dsp:txXfrm>
        <a:off x="903" y="72007"/>
        <a:ext cx="8700720" cy="1717228"/>
      </dsp:txXfrm>
    </dsp:sp>
    <dsp:sp modelId="{B033583E-EB44-44DE-A042-E435DB31BC0A}">
      <dsp:nvSpPr>
        <dsp:cNvPr id="0" name=""/>
        <dsp:cNvSpPr/>
      </dsp:nvSpPr>
      <dsp:spPr>
        <a:xfrm>
          <a:off x="569175" y="1872207"/>
          <a:ext cx="3569192" cy="1717228"/>
        </a:xfrm>
        <a:prstGeom prst="roundRect">
          <a:avLst>
            <a:gd name="adj" fmla="val 10000"/>
          </a:avLst>
        </a:prstGeom>
        <a:solidFill>
          <a:srgbClr val="B5CFE9"/>
        </a:solidFill>
        <a:ln w="12700" cap="flat" cmpd="sng" algn="ctr">
          <a:solidFill>
            <a:srgbClr val="1E416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E4164"/>
              </a:solidFill>
            </a:rPr>
            <a:t>Повышение </a:t>
          </a:r>
          <a:r>
            <a:rPr lang="ru-RU" sz="1800" b="1" kern="1200" dirty="0" smtClean="0">
              <a:solidFill>
                <a:srgbClr val="1E4164"/>
              </a:solidFill>
            </a:rPr>
            <a:t>прозрачности</a:t>
          </a:r>
          <a:r>
            <a:rPr lang="ru-RU" sz="1800" kern="1200" dirty="0" smtClean="0">
              <a:solidFill>
                <a:srgbClr val="1E4164"/>
              </a:solidFill>
            </a:rPr>
            <a:t> страховой отрасли, противодействие  </a:t>
          </a:r>
          <a:r>
            <a:rPr lang="ru-RU" sz="1800" kern="1200" dirty="0" err="1" smtClean="0">
              <a:solidFill>
                <a:srgbClr val="1E4164"/>
              </a:solidFill>
            </a:rPr>
            <a:t>превдострахованию</a:t>
          </a:r>
          <a:r>
            <a:rPr lang="ru-RU" sz="1800" kern="1200" dirty="0" smtClean="0">
              <a:solidFill>
                <a:srgbClr val="1E4164"/>
              </a:solidFill>
            </a:rPr>
            <a:t> и страховому мошенничеству</a:t>
          </a:r>
          <a:endParaRPr lang="ru-RU" sz="1800" kern="1200" dirty="0">
            <a:solidFill>
              <a:srgbClr val="1E4164"/>
            </a:solidFill>
          </a:endParaRPr>
        </a:p>
      </dsp:txBody>
      <dsp:txXfrm>
        <a:off x="569175" y="1872207"/>
        <a:ext cx="3569192" cy="1717228"/>
      </dsp:txXfrm>
    </dsp:sp>
    <dsp:sp modelId="{26642D28-5204-46F9-A829-419AD2CF677C}">
      <dsp:nvSpPr>
        <dsp:cNvPr id="0" name=""/>
        <dsp:cNvSpPr/>
      </dsp:nvSpPr>
      <dsp:spPr>
        <a:xfrm>
          <a:off x="4231202" y="1872207"/>
          <a:ext cx="3325786" cy="1717228"/>
        </a:xfrm>
        <a:prstGeom prst="roundRect">
          <a:avLst>
            <a:gd name="adj" fmla="val 10000"/>
          </a:avLst>
        </a:prstGeom>
        <a:solidFill>
          <a:srgbClr val="B5CFE9"/>
        </a:solidFill>
        <a:ln w="12700" cap="flat" cmpd="sng" algn="ctr">
          <a:solidFill>
            <a:srgbClr val="1E416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E4164"/>
              </a:solidFill>
            </a:rPr>
            <a:t>Достижение принятого на развитых финансовых рынках качества услуг за счет </a:t>
          </a:r>
          <a:r>
            <a:rPr lang="ru-RU" sz="1800" b="1" kern="1200" dirty="0" smtClean="0">
              <a:solidFill>
                <a:srgbClr val="1E4164"/>
              </a:solidFill>
            </a:rPr>
            <a:t>интеграции</a:t>
          </a:r>
          <a:r>
            <a:rPr lang="ru-RU" sz="1800" kern="1200" dirty="0" smtClean="0">
              <a:solidFill>
                <a:srgbClr val="1E4164"/>
              </a:solidFill>
            </a:rPr>
            <a:t> в международное страховое сообщество</a:t>
          </a:r>
          <a:endParaRPr lang="ru-RU" sz="1800" kern="1200" dirty="0">
            <a:solidFill>
              <a:srgbClr val="1E4164"/>
            </a:solidFill>
          </a:endParaRPr>
        </a:p>
      </dsp:txBody>
      <dsp:txXfrm>
        <a:off x="4231202" y="1872207"/>
        <a:ext cx="3325786" cy="1717228"/>
      </dsp:txXfrm>
    </dsp:sp>
    <dsp:sp modelId="{742475E3-10CB-4CAE-BFA0-6CC6045E1E6D}">
      <dsp:nvSpPr>
        <dsp:cNvPr id="0" name=""/>
        <dsp:cNvSpPr/>
      </dsp:nvSpPr>
      <dsp:spPr>
        <a:xfrm>
          <a:off x="3400140" y="3743771"/>
          <a:ext cx="2283525" cy="1717228"/>
        </a:xfrm>
        <a:prstGeom prst="roundRect">
          <a:avLst>
            <a:gd name="adj" fmla="val 10000"/>
          </a:avLst>
        </a:prstGeom>
        <a:solidFill>
          <a:srgbClr val="B5CFE9"/>
        </a:solidFill>
        <a:ln w="12700" cap="flat" cmpd="sng" algn="ctr">
          <a:solidFill>
            <a:srgbClr val="1E416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E4164"/>
              </a:solidFill>
            </a:rPr>
            <a:t>Совершенствование </a:t>
          </a:r>
          <a:r>
            <a:rPr lang="ru-RU" sz="1800" b="1" kern="1200" dirty="0" smtClean="0">
              <a:solidFill>
                <a:srgbClr val="1E4164"/>
              </a:solidFill>
            </a:rPr>
            <a:t>внесудебной</a:t>
          </a:r>
          <a:r>
            <a:rPr lang="ru-RU" sz="1800" kern="1200" dirty="0" smtClean="0">
              <a:solidFill>
                <a:srgbClr val="1E4164"/>
              </a:solidFill>
            </a:rPr>
            <a:t> системы урегулирования страховых споров</a:t>
          </a:r>
          <a:endParaRPr lang="ru-RU" sz="1800" kern="1200" dirty="0">
            <a:solidFill>
              <a:srgbClr val="1E4164"/>
            </a:solidFill>
          </a:endParaRPr>
        </a:p>
      </dsp:txBody>
      <dsp:txXfrm>
        <a:off x="3400140" y="3743771"/>
        <a:ext cx="2283525" cy="1717228"/>
      </dsp:txXfrm>
    </dsp:sp>
    <dsp:sp modelId="{11FC41CC-B5D4-4E09-ABE2-B276D24428A6}">
      <dsp:nvSpPr>
        <dsp:cNvPr id="0" name=""/>
        <dsp:cNvSpPr/>
      </dsp:nvSpPr>
      <dsp:spPr>
        <a:xfrm>
          <a:off x="0" y="3743771"/>
          <a:ext cx="3037908" cy="1717228"/>
        </a:xfrm>
        <a:prstGeom prst="roundRect">
          <a:avLst>
            <a:gd name="adj" fmla="val 10000"/>
          </a:avLst>
        </a:prstGeom>
        <a:solidFill>
          <a:srgbClr val="B5CFE9"/>
        </a:solidFill>
        <a:ln w="12700" cap="flat" cmpd="sng" algn="ctr">
          <a:solidFill>
            <a:srgbClr val="1E416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E4164"/>
              </a:solidFill>
            </a:rPr>
            <a:t>Повышение </a:t>
          </a:r>
          <a:r>
            <a:rPr lang="ru-RU" sz="1800" b="1" kern="1200" dirty="0" smtClean="0">
              <a:solidFill>
                <a:srgbClr val="1E4164"/>
              </a:solidFill>
            </a:rPr>
            <a:t>качества</a:t>
          </a:r>
          <a:r>
            <a:rPr lang="ru-RU" sz="1800" kern="1200" dirty="0" smtClean="0">
              <a:solidFill>
                <a:srgbClr val="1E4164"/>
              </a:solidFill>
            </a:rPr>
            <a:t> страховых услуг за счет повышения </a:t>
          </a:r>
          <a:r>
            <a:rPr lang="ru-RU" sz="1800" b="1" kern="1200" dirty="0" smtClean="0">
              <a:solidFill>
                <a:srgbClr val="1E4164"/>
              </a:solidFill>
            </a:rPr>
            <a:t>точности оценки</a:t>
          </a:r>
          <a:r>
            <a:rPr lang="ru-RU" sz="1800" kern="1200" dirty="0" smtClean="0">
              <a:solidFill>
                <a:srgbClr val="1E4164"/>
              </a:solidFill>
            </a:rPr>
            <a:t> подлежащего возмещению убытка</a:t>
          </a:r>
          <a:endParaRPr lang="ru-RU" sz="1800" kern="1200" dirty="0">
            <a:solidFill>
              <a:srgbClr val="1E4164"/>
            </a:solidFill>
          </a:endParaRPr>
        </a:p>
      </dsp:txBody>
      <dsp:txXfrm>
        <a:off x="0" y="3743771"/>
        <a:ext cx="3037908" cy="1717228"/>
      </dsp:txXfrm>
    </dsp:sp>
    <dsp:sp modelId="{BC34A408-779E-45C2-B20C-8A0E031AF1FD}">
      <dsp:nvSpPr>
        <dsp:cNvPr id="0" name=""/>
        <dsp:cNvSpPr/>
      </dsp:nvSpPr>
      <dsp:spPr>
        <a:xfrm>
          <a:off x="6329529" y="3743771"/>
          <a:ext cx="2272183" cy="1717228"/>
        </a:xfrm>
        <a:prstGeom prst="roundRect">
          <a:avLst>
            <a:gd name="adj" fmla="val 10000"/>
          </a:avLst>
        </a:prstGeom>
        <a:solidFill>
          <a:srgbClr val="B5CFE9"/>
        </a:solidFill>
        <a:ln w="12700" cap="flat" cmpd="sng" algn="ctr">
          <a:solidFill>
            <a:srgbClr val="1E416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E4164"/>
              </a:solidFill>
            </a:rPr>
            <a:t>Совершенствование </a:t>
          </a:r>
          <a:r>
            <a:rPr lang="ru-RU" sz="1800" b="1" kern="1200" dirty="0" smtClean="0">
              <a:solidFill>
                <a:srgbClr val="1E4164"/>
              </a:solidFill>
            </a:rPr>
            <a:t>механизма</a:t>
          </a:r>
          <a:r>
            <a:rPr lang="ru-RU" sz="1800" kern="1200" dirty="0" smtClean="0">
              <a:solidFill>
                <a:srgbClr val="1E4164"/>
              </a:solidFill>
            </a:rPr>
            <a:t> оценки страхового риска/страховой стоимости объекта страхования</a:t>
          </a:r>
          <a:endParaRPr lang="ru-RU" sz="1800" kern="1200" dirty="0">
            <a:solidFill>
              <a:srgbClr val="1E4164"/>
            </a:solidFill>
          </a:endParaRPr>
        </a:p>
      </dsp:txBody>
      <dsp:txXfrm>
        <a:off x="6329529" y="3743771"/>
        <a:ext cx="2272183" cy="171722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3D907A-6605-4FDB-AF06-485682584E4B}">
      <dsp:nvSpPr>
        <dsp:cNvPr id="0" name=""/>
        <dsp:cNvSpPr/>
      </dsp:nvSpPr>
      <dsp:spPr>
        <a:xfrm>
          <a:off x="0" y="0"/>
          <a:ext cx="4064000" cy="4064000"/>
        </a:xfrm>
        <a:prstGeom prst="triangle">
          <a:avLst/>
        </a:prstGeom>
        <a:solidFill>
          <a:srgbClr val="B5CFE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0F7D3-ABCB-44D5-9667-C56A9AB57C66}">
      <dsp:nvSpPr>
        <dsp:cNvPr id="0" name=""/>
        <dsp:cNvSpPr/>
      </dsp:nvSpPr>
      <dsp:spPr>
        <a:xfrm>
          <a:off x="1752857" y="360040"/>
          <a:ext cx="6816094" cy="962025"/>
        </a:xfrm>
        <a:prstGeom prst="roundRect">
          <a:avLst/>
        </a:prstGeom>
        <a:solidFill>
          <a:srgbClr val="D8E6F4">
            <a:alpha val="90000"/>
          </a:srgbClr>
        </a:solidFill>
        <a:ln w="12700" cap="flat" cmpd="sng" algn="ctr">
          <a:solidFill>
            <a:srgbClr val="1E416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E4164"/>
              </a:solidFill>
              <a:latin typeface="+mn-lt"/>
            </a:rPr>
            <a:t>Убытки размером ≥100 000 </a:t>
          </a:r>
          <a:r>
            <a:rPr lang="en-US" sz="2000" kern="1200" dirty="0" smtClean="0">
              <a:solidFill>
                <a:srgbClr val="1E4164"/>
              </a:solidFill>
              <a:latin typeface="+mn-lt"/>
            </a:rPr>
            <a:t>USD</a:t>
          </a:r>
          <a:r>
            <a:rPr lang="ru-RU" sz="2000" kern="1200" dirty="0" smtClean="0">
              <a:solidFill>
                <a:srgbClr val="1E4164"/>
              </a:solidFill>
              <a:latin typeface="+mn-lt"/>
            </a:rPr>
            <a:t>: 99% урегулируется независимыми </a:t>
          </a:r>
          <a:r>
            <a:rPr lang="ru-RU" sz="2000" kern="1200" dirty="0" err="1" smtClean="0">
              <a:solidFill>
                <a:srgbClr val="1E4164"/>
              </a:solidFill>
              <a:latin typeface="+mn-lt"/>
            </a:rPr>
            <a:t>аджастерскими</a:t>
          </a:r>
          <a:r>
            <a:rPr lang="ru-RU" sz="2000" kern="1200" dirty="0" smtClean="0">
              <a:solidFill>
                <a:srgbClr val="1E4164"/>
              </a:solidFill>
              <a:latin typeface="+mn-lt"/>
            </a:rPr>
            <a:t> компаниями</a:t>
          </a:r>
          <a:endParaRPr lang="ru-RU" sz="2000" kern="1200" dirty="0">
            <a:solidFill>
              <a:srgbClr val="1E4164"/>
            </a:solidFill>
            <a:latin typeface="+mn-lt"/>
          </a:endParaRPr>
        </a:p>
      </dsp:txBody>
      <dsp:txXfrm>
        <a:off x="1752857" y="360040"/>
        <a:ext cx="6816094" cy="962025"/>
      </dsp:txXfrm>
    </dsp:sp>
    <dsp:sp modelId="{A1CE477D-9692-4109-A6FE-30DA8E4D3EB8}">
      <dsp:nvSpPr>
        <dsp:cNvPr id="0" name=""/>
        <dsp:cNvSpPr/>
      </dsp:nvSpPr>
      <dsp:spPr>
        <a:xfrm>
          <a:off x="1744959" y="1440161"/>
          <a:ext cx="6823992" cy="962025"/>
        </a:xfrm>
        <a:prstGeom prst="roundRect">
          <a:avLst/>
        </a:prstGeom>
        <a:solidFill>
          <a:srgbClr val="A1C2E3">
            <a:alpha val="90000"/>
          </a:srgbClr>
        </a:solidFill>
        <a:ln w="12700" cap="flat" cmpd="sng" algn="ctr">
          <a:solidFill>
            <a:srgbClr val="1E416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 </a:t>
          </a:r>
          <a:r>
            <a:rPr lang="ru-RU" sz="2000" kern="1200" dirty="0" smtClean="0">
              <a:solidFill>
                <a:srgbClr val="1E4164"/>
              </a:solidFill>
              <a:latin typeface="+mn-lt"/>
            </a:rPr>
            <a:t>Убытки размером </a:t>
          </a:r>
          <a:r>
            <a:rPr lang="en-US" sz="2000" kern="1200" dirty="0" smtClean="0">
              <a:solidFill>
                <a:srgbClr val="1E4164"/>
              </a:solidFill>
              <a:latin typeface="+mn-lt"/>
            </a:rPr>
            <a:t>50000</a:t>
          </a:r>
          <a:r>
            <a:rPr lang="en-US" sz="2000" kern="1200" dirty="0" smtClean="0">
              <a:solidFill>
                <a:srgbClr val="1E4164"/>
              </a:solidFill>
              <a:latin typeface="+mn-lt"/>
              <a:cs typeface="Times New Roman"/>
            </a:rPr>
            <a:t>÷10000</a:t>
          </a:r>
          <a:r>
            <a:rPr lang="ru-RU" sz="2000" kern="1200" dirty="0" smtClean="0">
              <a:solidFill>
                <a:srgbClr val="1E4164"/>
              </a:solidFill>
              <a:latin typeface="+mn-lt"/>
              <a:cs typeface="Times New Roman"/>
            </a:rPr>
            <a:t> </a:t>
          </a:r>
          <a:r>
            <a:rPr lang="en-US" sz="2000" kern="1200" dirty="0" smtClean="0">
              <a:solidFill>
                <a:srgbClr val="1E4164"/>
              </a:solidFill>
              <a:latin typeface="+mn-lt"/>
            </a:rPr>
            <a:t>USD</a:t>
          </a:r>
          <a:r>
            <a:rPr lang="ru-RU" sz="2000" kern="1200" dirty="0" smtClean="0">
              <a:solidFill>
                <a:srgbClr val="1E4164"/>
              </a:solidFill>
              <a:latin typeface="+mn-lt"/>
            </a:rPr>
            <a:t>: около 30% урегулируется независимыми </a:t>
          </a:r>
          <a:r>
            <a:rPr lang="ru-RU" sz="2000" kern="1200" dirty="0" err="1" smtClean="0">
              <a:solidFill>
                <a:srgbClr val="1E4164"/>
              </a:solidFill>
              <a:latin typeface="+mn-lt"/>
            </a:rPr>
            <a:t>аджастерскими</a:t>
          </a:r>
          <a:r>
            <a:rPr lang="ru-RU" sz="2000" kern="1200" dirty="0" smtClean="0">
              <a:solidFill>
                <a:srgbClr val="1E4164"/>
              </a:solidFill>
              <a:latin typeface="+mn-lt"/>
            </a:rPr>
            <a:t> компаниями </a:t>
          </a:r>
          <a:r>
            <a:rPr lang="ru-RU" sz="2000" kern="1200" dirty="0" smtClean="0">
              <a:solidFill>
                <a:srgbClr val="1E4164"/>
              </a:solidFill>
              <a:latin typeface="+mn-lt"/>
              <a:cs typeface="Times New Roman"/>
            </a:rPr>
            <a:t>  </a:t>
          </a:r>
          <a:endParaRPr lang="ru-RU" sz="2000" kern="1200" dirty="0">
            <a:solidFill>
              <a:srgbClr val="1E4164"/>
            </a:solidFill>
            <a:latin typeface="+mn-lt"/>
          </a:endParaRPr>
        </a:p>
      </dsp:txBody>
      <dsp:txXfrm>
        <a:off x="1744959" y="1440161"/>
        <a:ext cx="6823992" cy="962025"/>
      </dsp:txXfrm>
    </dsp:sp>
    <dsp:sp modelId="{7EF359C2-E63A-4A5D-B594-357DF5EAEB79}">
      <dsp:nvSpPr>
        <dsp:cNvPr id="0" name=""/>
        <dsp:cNvSpPr/>
      </dsp:nvSpPr>
      <dsp:spPr>
        <a:xfrm>
          <a:off x="1728185" y="2520280"/>
          <a:ext cx="6840766" cy="962025"/>
        </a:xfrm>
        <a:prstGeom prst="roundRect">
          <a:avLst/>
        </a:prstGeom>
        <a:solidFill>
          <a:srgbClr val="1E4164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3F7FB"/>
              </a:solidFill>
              <a:latin typeface="+mn-lt"/>
            </a:rPr>
            <a:t>Небольшие (до 10 000 </a:t>
          </a:r>
          <a:r>
            <a:rPr lang="en-US" sz="2000" kern="1200" dirty="0" smtClean="0">
              <a:solidFill>
                <a:srgbClr val="F3F7FB"/>
              </a:solidFill>
              <a:latin typeface="+mn-lt"/>
            </a:rPr>
            <a:t>USD</a:t>
          </a:r>
          <a:r>
            <a:rPr lang="ru-RU" sz="2000" kern="1200" dirty="0" smtClean="0">
              <a:solidFill>
                <a:srgbClr val="F3F7FB"/>
              </a:solidFill>
              <a:latin typeface="+mn-lt"/>
            </a:rPr>
            <a:t>) убытки страховые компании предпочитают урегулировать самостоятельно</a:t>
          </a:r>
          <a:endParaRPr lang="ru-RU" sz="2000" kern="1200" dirty="0">
            <a:solidFill>
              <a:srgbClr val="F3F7FB"/>
            </a:solidFill>
            <a:latin typeface="+mn-lt"/>
          </a:endParaRPr>
        </a:p>
      </dsp:txBody>
      <dsp:txXfrm>
        <a:off x="1728185" y="2520280"/>
        <a:ext cx="6840766" cy="962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D1CF-5C53-482B-8FAE-369743B876A2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D1CF-5C53-482B-8FAE-369743B876A2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D1CF-5C53-482B-8FAE-369743B876A2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D1CF-5C53-482B-8FAE-369743B876A2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D1CF-5C53-482B-8FAE-369743B876A2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D1CF-5C53-482B-8FAE-369743B876A2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D1CF-5C53-482B-8FAE-369743B876A2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D1CF-5C53-482B-8FAE-369743B876A2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D1CF-5C53-482B-8FAE-369743B876A2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D1CF-5C53-482B-8FAE-369743B876A2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D1CF-5C53-482B-8FAE-369743B876A2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EE01-A547-4A16-99F7-9D91FF2A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8D1CF-5C53-482B-8FAE-369743B876A2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AEE01-A547-4A16-99F7-9D91FF2A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ine 6"/>
          <p:cNvSpPr>
            <a:spLocks noChangeShapeType="1"/>
          </p:cNvSpPr>
          <p:nvPr/>
        </p:nvSpPr>
        <p:spPr bwMode="auto">
          <a:xfrm flipV="1">
            <a:off x="0" y="1052513"/>
            <a:ext cx="9144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31" name="Прямоугольник 9"/>
          <p:cNvSpPr>
            <a:spLocks noChangeArrowheads="1"/>
          </p:cNvSpPr>
          <p:nvPr/>
        </p:nvSpPr>
        <p:spPr bwMode="auto">
          <a:xfrm>
            <a:off x="0" y="1773238"/>
            <a:ext cx="39243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0">
              <a:lnSpc>
                <a:spcPct val="120000"/>
              </a:lnSpc>
              <a:spcBef>
                <a:spcPct val="40000"/>
              </a:spcBef>
            </a:pPr>
            <a:endParaRPr lang="en-US">
              <a:solidFill>
                <a:srgbClr val="1E4164"/>
              </a:solidFill>
            </a:endParaRPr>
          </a:p>
          <a:p>
            <a:pPr marL="444500">
              <a:lnSpc>
                <a:spcPct val="120000"/>
              </a:lnSpc>
              <a:spcBef>
                <a:spcPct val="40000"/>
              </a:spcBef>
            </a:pPr>
            <a:endParaRPr lang="ru-RU">
              <a:solidFill>
                <a:srgbClr val="1E4164"/>
              </a:solidFill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0" y="1556792"/>
            <a:ext cx="9144000" cy="2074863"/>
          </a:xfrm>
          <a:prstGeom prst="rect">
            <a:avLst/>
          </a:prstGeom>
          <a:solidFill>
            <a:srgbClr val="1E4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cs typeface="Times New Roman" pitchFamily="18" charset="0"/>
              </a:rPr>
              <a:t>Современные проблемы отечественного  страхования</a:t>
            </a:r>
            <a:endParaRPr lang="en-US" sz="28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cs typeface="Times New Roman" pitchFamily="18" charset="0"/>
              </a:rPr>
              <a:t> и  пути их решения с использованием  потенциала </a:t>
            </a:r>
            <a:endParaRPr lang="en-US" sz="28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cs typeface="Times New Roman" pitchFamily="18" charset="0"/>
              </a:rPr>
              <a:t>механизма независимого урегулирования убытков </a:t>
            </a:r>
          </a:p>
        </p:txBody>
      </p:sp>
      <p:pic>
        <p:nvPicPr>
          <p:cNvPr id="34" name="Picture 3" descr="C:\Users\Митя\Desktop\NAIA-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77072"/>
            <a:ext cx="16573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323528" y="4221088"/>
            <a:ext cx="3304431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6666"/>
              </a:solidFill>
              <a:latin typeface="Times New Roman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sz="2400" b="1" dirty="0">
                <a:solidFill>
                  <a:srgbClr val="1E4164"/>
                </a:solidFill>
              </a:rPr>
              <a:t>Александр Пономарев </a:t>
            </a:r>
            <a:endParaRPr lang="en-US" sz="2400" b="1" dirty="0">
              <a:solidFill>
                <a:srgbClr val="1E4164"/>
              </a:solidFill>
            </a:endParaRPr>
          </a:p>
          <a:p>
            <a:pPr algn="ctr"/>
            <a:r>
              <a:rPr lang="ru-RU" i="1" dirty="0">
                <a:solidFill>
                  <a:srgbClr val="1E4164"/>
                </a:solidFill>
              </a:rPr>
              <a:t>Вице-президент </a:t>
            </a:r>
            <a:r>
              <a:rPr lang="ru-RU" i="1" dirty="0" smtClean="0">
                <a:solidFill>
                  <a:srgbClr val="1E4164"/>
                </a:solidFill>
              </a:rPr>
              <a:t>НАСА</a:t>
            </a:r>
          </a:p>
          <a:p>
            <a:pPr algn="ctr"/>
            <a:endParaRPr lang="ru-RU" i="1" dirty="0" smtClean="0">
              <a:solidFill>
                <a:srgbClr val="1E4164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1E4164"/>
                </a:solidFill>
              </a:rPr>
              <a:t>IBF,</a:t>
            </a:r>
            <a:r>
              <a:rPr lang="ru-RU" sz="2000" b="1" dirty="0" smtClean="0">
                <a:solidFill>
                  <a:srgbClr val="1E4164"/>
                </a:solidFill>
              </a:rPr>
              <a:t>   </a:t>
            </a:r>
            <a:r>
              <a:rPr lang="en-US" sz="2000" b="1" dirty="0" smtClean="0">
                <a:solidFill>
                  <a:srgbClr val="1E4164"/>
                </a:solidFill>
              </a:rPr>
              <a:t> </a:t>
            </a:r>
            <a:r>
              <a:rPr lang="ru-RU" sz="2000" b="1" dirty="0" smtClean="0">
                <a:solidFill>
                  <a:srgbClr val="1E4164"/>
                </a:solidFill>
              </a:rPr>
              <a:t>18-22 сентября </a:t>
            </a:r>
            <a:r>
              <a:rPr lang="en-US" sz="2000" b="1" dirty="0" smtClean="0">
                <a:solidFill>
                  <a:srgbClr val="1E4164"/>
                </a:solidFill>
              </a:rPr>
              <a:t>2014</a:t>
            </a:r>
            <a:endParaRPr lang="en-US" sz="2000" b="1" dirty="0">
              <a:solidFill>
                <a:srgbClr val="1E4164"/>
              </a:solidFill>
            </a:endParaRPr>
          </a:p>
          <a:p>
            <a:pPr algn="ctr"/>
            <a:endParaRPr lang="ru-RU" i="1" dirty="0">
              <a:solidFill>
                <a:srgbClr val="1E4164"/>
              </a:solidFill>
              <a:latin typeface="Times New Roman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-304" y="0"/>
            <a:ext cx="9144608" cy="1538548"/>
            <a:chOff x="-304" y="0"/>
            <a:chExt cx="9144608" cy="1538548"/>
          </a:xfrm>
        </p:grpSpPr>
        <p:pic>
          <p:nvPicPr>
            <p:cNvPr id="1026" name="Picture 2" descr="C:\Users\Митя\Desktop\power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04" y="1"/>
              <a:ext cx="1836000" cy="1538009"/>
            </a:xfrm>
            <a:prstGeom prst="rect">
              <a:avLst/>
            </a:prstGeom>
            <a:noFill/>
            <a:ln w="12700">
              <a:solidFill>
                <a:srgbClr val="1E4164"/>
              </a:solidFill>
            </a:ln>
          </p:spPr>
        </p:pic>
        <p:pic>
          <p:nvPicPr>
            <p:cNvPr id="1027" name="Picture 3" descr="C:\Users\Митя\Desktop\marin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8304" y="0"/>
              <a:ext cx="1836000" cy="1538547"/>
            </a:xfrm>
            <a:prstGeom prst="rect">
              <a:avLst/>
            </a:prstGeom>
            <a:noFill/>
            <a:ln w="12700">
              <a:solidFill>
                <a:srgbClr val="1E4164"/>
              </a:solidFill>
            </a:ln>
          </p:spPr>
        </p:pic>
        <p:pic>
          <p:nvPicPr>
            <p:cNvPr id="1028" name="Picture 4" descr="C:\Users\Митя\Desktop\industry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0"/>
              <a:ext cx="1836000" cy="1538481"/>
            </a:xfrm>
            <a:prstGeom prst="rect">
              <a:avLst/>
            </a:prstGeom>
            <a:noFill/>
            <a:ln w="12700">
              <a:solidFill>
                <a:srgbClr val="1E4164"/>
              </a:solidFill>
            </a:ln>
          </p:spPr>
        </p:pic>
        <p:pic>
          <p:nvPicPr>
            <p:cNvPr id="1029" name="Picture 5" descr="C:\Users\Митя\Desktop\liability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72304" y="0"/>
              <a:ext cx="1836000" cy="1538547"/>
            </a:xfrm>
            <a:prstGeom prst="rect">
              <a:avLst/>
            </a:prstGeom>
            <a:noFill/>
            <a:ln w="12700">
              <a:solidFill>
                <a:srgbClr val="1E4164"/>
              </a:solidFill>
            </a:ln>
          </p:spPr>
        </p:pic>
        <p:pic>
          <p:nvPicPr>
            <p:cNvPr id="1030" name="Picture 6" descr="C:\Users\Митя\Desktop\finance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99896" y="1"/>
              <a:ext cx="1836000" cy="1538547"/>
            </a:xfrm>
            <a:prstGeom prst="rect">
              <a:avLst/>
            </a:prstGeom>
            <a:noFill/>
            <a:ln w="12700">
              <a:solidFill>
                <a:srgbClr val="1E4164"/>
              </a:solidFill>
            </a:ln>
          </p:spPr>
        </p:pic>
      </p:grpSp>
      <p:sp>
        <p:nvSpPr>
          <p:cNvPr id="37" name="Прямоугольник 36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C8DBEE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ru-RU" sz="32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Функционал Аджастера</a:t>
              </a:r>
              <a:endParaRPr lang="ru-RU" sz="32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Прямоугольник 13"/>
          <p:cNvSpPr/>
          <p:nvPr/>
        </p:nvSpPr>
        <p:spPr>
          <a:xfrm>
            <a:off x="395536" y="1484785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200" b="1" dirty="0" smtClean="0">
                <a:solidFill>
                  <a:srgbClr val="1E4164"/>
                </a:solidFill>
                <a:cs typeface="Times New Roman" pitchFamily="18" charset="0"/>
              </a:rPr>
              <a:t>Аджастер</a:t>
            </a:r>
            <a:r>
              <a:rPr lang="ru-RU" sz="2200" dirty="0" smtClean="0">
                <a:solidFill>
                  <a:srgbClr val="1E4164"/>
                </a:solidFill>
                <a:cs typeface="Times New Roman" pitchFamily="18" charset="0"/>
              </a:rPr>
              <a:t> – </a:t>
            </a:r>
            <a:r>
              <a:rPr lang="en-US" sz="2200" dirty="0" smtClean="0">
                <a:solidFill>
                  <a:srgbClr val="1E4164"/>
                </a:solidFill>
                <a:cs typeface="Times New Roman" pitchFamily="18" charset="0"/>
              </a:rPr>
              <a:t>Loss Adjuster </a:t>
            </a:r>
            <a:r>
              <a:rPr lang="ru-RU" sz="2200" dirty="0" smtClean="0">
                <a:solidFill>
                  <a:srgbClr val="1E4164"/>
                </a:solidFill>
                <a:cs typeface="Times New Roman" pitchFamily="18" charset="0"/>
              </a:rPr>
              <a:t>–</a:t>
            </a:r>
            <a:r>
              <a:rPr lang="en-US" sz="2200" dirty="0" smtClean="0">
                <a:solidFill>
                  <a:srgbClr val="1E4164"/>
                </a:solidFill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1E4164"/>
                </a:solidFill>
                <a:cs typeface="Times New Roman" pitchFamily="18" charset="0"/>
              </a:rPr>
              <a:t>физическое или юридическое лицо, привлекаемое стороной  договора страхования </a:t>
            </a:r>
            <a:r>
              <a:rPr lang="en-US" sz="2200" dirty="0" smtClean="0">
                <a:solidFill>
                  <a:srgbClr val="1E4164"/>
                </a:solidFill>
                <a:cs typeface="Times New Roman" pitchFamily="18" charset="0"/>
              </a:rPr>
              <a:t> c</a:t>
            </a:r>
            <a:r>
              <a:rPr lang="ru-RU" sz="2200" dirty="0" smtClean="0">
                <a:solidFill>
                  <a:srgbClr val="1E4164"/>
                </a:solidFill>
                <a:cs typeface="Times New Roman" pitchFamily="18" charset="0"/>
              </a:rPr>
              <a:t> целью  решения вопросов по урегулированию заявленных претензий Страхователя</a:t>
            </a:r>
          </a:p>
          <a:p>
            <a:pPr>
              <a:spcAft>
                <a:spcPts val="1200"/>
              </a:spcAft>
              <a:defRPr/>
            </a:pPr>
            <a:endParaRPr lang="ru-RU" sz="2400" dirty="0" smtClean="0">
              <a:solidFill>
                <a:srgbClr val="1E4164"/>
              </a:solidFill>
              <a:cs typeface="Times New Roman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395536" y="3212976"/>
            <a:ext cx="7992080" cy="3024336"/>
            <a:chOff x="395536" y="2996952"/>
            <a:chExt cx="7992080" cy="3024336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1115616" y="2996952"/>
              <a:ext cx="7272000" cy="3024336"/>
              <a:chOff x="323528" y="3284984"/>
              <a:chExt cx="7920880" cy="3024336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323528" y="3284984"/>
                <a:ext cx="7920880" cy="432048"/>
              </a:xfrm>
              <a:prstGeom prst="roundRect">
                <a:avLst/>
              </a:prstGeom>
              <a:solidFill>
                <a:srgbClr val="B5CFE9"/>
              </a:solidFill>
              <a:ln w="12700">
                <a:solidFill>
                  <a:srgbClr val="1E41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>
                  <a:spcAft>
                    <a:spcPts val="800"/>
                  </a:spcAft>
                </a:pPr>
                <a:r>
                  <a:rPr lang="ru-RU" sz="2000" dirty="0" smtClean="0">
                    <a:solidFill>
                      <a:srgbClr val="1E4164"/>
                    </a:solidFill>
                  </a:rPr>
                  <a:t>Проведение независимого страхового расследования</a:t>
                </a:r>
                <a:endParaRPr lang="ru-RU" sz="2000" dirty="0">
                  <a:solidFill>
                    <a:srgbClr val="1E4164"/>
                  </a:solidFill>
                </a:endParaRPr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323528" y="4581128"/>
                <a:ext cx="7920880" cy="43204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1E41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800"/>
                  </a:spcAft>
                </a:pPr>
                <a:r>
                  <a:rPr lang="ru-RU" sz="2000" dirty="0" smtClean="0">
                    <a:solidFill>
                      <a:srgbClr val="1E4164"/>
                    </a:solidFill>
                  </a:rPr>
                  <a:t>Анализ условий договора страхования</a:t>
                </a:r>
                <a:endParaRPr lang="ru-RU" sz="2000" dirty="0">
                  <a:solidFill>
                    <a:srgbClr val="1E4164"/>
                  </a:solidFill>
                </a:endParaRP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323528" y="4149080"/>
                <a:ext cx="7920880" cy="432048"/>
              </a:xfrm>
              <a:prstGeom prst="roundRect">
                <a:avLst/>
              </a:prstGeom>
              <a:solidFill>
                <a:srgbClr val="B5CFE9"/>
              </a:solidFill>
              <a:ln w="12700">
                <a:solidFill>
                  <a:srgbClr val="1E41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800"/>
                  </a:spcAft>
                </a:pPr>
                <a:r>
                  <a:rPr lang="ru-RU" sz="2000" dirty="0" smtClean="0">
                    <a:solidFill>
                      <a:srgbClr val="1E4164"/>
                    </a:solidFill>
                  </a:rPr>
                  <a:t>Организация специализированных экспертиз</a:t>
                </a:r>
                <a:endParaRPr lang="ru-RU" sz="2000" dirty="0">
                  <a:solidFill>
                    <a:srgbClr val="1E4164"/>
                  </a:solidFill>
                </a:endParaRPr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323528" y="5013176"/>
                <a:ext cx="7920880" cy="432048"/>
              </a:xfrm>
              <a:prstGeom prst="roundRect">
                <a:avLst/>
              </a:prstGeom>
              <a:solidFill>
                <a:srgbClr val="B5CFE9"/>
              </a:solidFill>
              <a:ln w="12700">
                <a:solidFill>
                  <a:srgbClr val="1E41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800"/>
                  </a:spcAft>
                </a:pPr>
                <a:r>
                  <a:rPr lang="ru-RU" sz="2000" dirty="0" smtClean="0">
                    <a:solidFill>
                      <a:srgbClr val="1E4164"/>
                    </a:solidFill>
                  </a:rPr>
                  <a:t>Оценка размера убытка и ответственности  страховой компании</a:t>
                </a:r>
                <a:endParaRPr lang="ru-RU" sz="2000" dirty="0">
                  <a:solidFill>
                    <a:srgbClr val="1E4164"/>
                  </a:solidFill>
                </a:endParaRPr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323528" y="5877272"/>
                <a:ext cx="7920880" cy="432048"/>
              </a:xfrm>
              <a:prstGeom prst="roundRect">
                <a:avLst/>
              </a:prstGeom>
              <a:solidFill>
                <a:srgbClr val="B5CFE9"/>
              </a:solidFill>
              <a:ln w="12700">
                <a:solidFill>
                  <a:srgbClr val="1E41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800"/>
                  </a:spcAft>
                </a:pPr>
                <a:r>
                  <a:rPr lang="ru-RU" sz="2000" dirty="0" err="1" smtClean="0">
                    <a:solidFill>
                      <a:srgbClr val="1E4164"/>
                    </a:solidFill>
                  </a:rPr>
                  <a:t>Предстраховой</a:t>
                </a:r>
                <a:r>
                  <a:rPr lang="ru-RU" sz="2000" dirty="0" smtClean="0">
                    <a:solidFill>
                      <a:srgbClr val="1E4164"/>
                    </a:solidFill>
                  </a:rPr>
                  <a:t> </a:t>
                </a:r>
                <a:r>
                  <a:rPr lang="ru-RU" sz="2000" dirty="0" err="1" smtClean="0">
                    <a:solidFill>
                      <a:srgbClr val="1E4164"/>
                    </a:solidFill>
                  </a:rPr>
                  <a:t>риск-сюрвей</a:t>
                </a:r>
                <a:endParaRPr lang="ru-RU" sz="2000" dirty="0">
                  <a:solidFill>
                    <a:srgbClr val="1E4164"/>
                  </a:solidFill>
                </a:endParaRPr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323528" y="5445224"/>
                <a:ext cx="7920880" cy="43204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1E41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800"/>
                  </a:spcAft>
                </a:pPr>
                <a:r>
                  <a:rPr lang="ru-RU" sz="2000" dirty="0" smtClean="0">
                    <a:solidFill>
                      <a:srgbClr val="1E4164"/>
                    </a:solidFill>
                  </a:rPr>
                  <a:t>Выдача рекомендаций по минимизации ущерба</a:t>
                </a:r>
                <a:endParaRPr lang="ru-RU" sz="2000" dirty="0">
                  <a:solidFill>
                    <a:srgbClr val="1E4164"/>
                  </a:solidFill>
                </a:endParaRPr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395536" y="2996952"/>
              <a:ext cx="720080" cy="3024336"/>
            </a:xfrm>
            <a:prstGeom prst="rect">
              <a:avLst/>
            </a:prstGeom>
            <a:solidFill>
              <a:srgbClr val="1E4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r>
                <a:rPr lang="ru-RU" b="1" dirty="0" smtClean="0"/>
                <a:t>Ф</a:t>
              </a:r>
            </a:p>
            <a:p>
              <a:pPr algn="ctr"/>
              <a:r>
                <a:rPr lang="ru-RU" b="1" dirty="0" smtClean="0"/>
                <a:t>У</a:t>
              </a:r>
            </a:p>
            <a:p>
              <a:pPr algn="ctr"/>
              <a:r>
                <a:rPr lang="ru-RU" b="1" dirty="0" smtClean="0"/>
                <a:t>Н</a:t>
              </a:r>
            </a:p>
            <a:p>
              <a:pPr algn="ctr"/>
              <a:r>
                <a:rPr lang="ru-RU" b="1" dirty="0" smtClean="0"/>
                <a:t>К</a:t>
              </a:r>
            </a:p>
            <a:p>
              <a:pPr algn="ctr"/>
              <a:r>
                <a:rPr lang="ru-RU" b="1" dirty="0" smtClean="0"/>
                <a:t>Ц</a:t>
              </a:r>
            </a:p>
            <a:p>
              <a:pPr algn="ctr"/>
              <a:r>
                <a:rPr lang="ru-RU" b="1" dirty="0" smtClean="0"/>
                <a:t>И</a:t>
              </a:r>
            </a:p>
            <a:p>
              <a:pPr algn="ctr"/>
              <a:r>
                <a:rPr lang="ru-RU" b="1" dirty="0" smtClean="0"/>
                <a:t>О</a:t>
              </a:r>
            </a:p>
            <a:p>
              <a:pPr algn="ctr"/>
              <a:r>
                <a:rPr lang="ru-RU" b="1" dirty="0" smtClean="0"/>
                <a:t>Н</a:t>
              </a:r>
            </a:p>
            <a:p>
              <a:pPr algn="ctr"/>
              <a:r>
                <a:rPr lang="ru-RU" b="1" dirty="0" smtClean="0"/>
                <a:t>А</a:t>
              </a:r>
            </a:p>
            <a:p>
              <a:pPr algn="ctr"/>
              <a:r>
                <a:rPr lang="ru-RU" b="1" dirty="0" smtClean="0"/>
                <a:t>Л</a:t>
              </a:r>
            </a:p>
            <a:p>
              <a:pPr algn="ctr"/>
              <a:endParaRPr lang="ru-RU" dirty="0"/>
            </a:p>
          </p:txBody>
        </p:sp>
      </p:grpSp>
      <p:sp>
        <p:nvSpPr>
          <p:cNvPr id="29" name="Скругленный прямоугольник 28"/>
          <p:cNvSpPr/>
          <p:nvPr/>
        </p:nvSpPr>
        <p:spPr>
          <a:xfrm>
            <a:off x="1115616" y="3645024"/>
            <a:ext cx="7272808" cy="432048"/>
          </a:xfrm>
          <a:prstGeom prst="roundRect">
            <a:avLst/>
          </a:prstGeom>
          <a:solidFill>
            <a:srgbClr val="F3F7FB"/>
          </a:solidFill>
          <a:ln w="12700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ru-RU" sz="2000" dirty="0" smtClean="0">
                <a:solidFill>
                  <a:srgbClr val="1E4164"/>
                </a:solidFill>
              </a:rPr>
              <a:t>Анализ обстоятельств и причин аварийного события</a:t>
            </a:r>
            <a:endParaRPr lang="ru-RU" sz="2000" dirty="0">
              <a:solidFill>
                <a:srgbClr val="1E41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1197048"/>
            <a:chOff x="0" y="0"/>
            <a:chExt cx="9144000" cy="119697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ru-RU" sz="32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Роль Аджастеров на мировом страховом рынке </a:t>
              </a:r>
              <a:endParaRPr lang="ru-RU" sz="32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683568" y="1916832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ru-RU" sz="2000" dirty="0" smtClean="0">
              <a:solidFill>
                <a:srgbClr val="1E4164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ru-RU" sz="2000" dirty="0">
              <a:solidFill>
                <a:srgbClr val="1E4164"/>
              </a:solidFill>
              <a:cs typeface="Times New Roman" pitchFamily="18" charset="0"/>
            </a:endParaRPr>
          </a:p>
          <a:p>
            <a:pPr>
              <a:spcAft>
                <a:spcPts val="1200"/>
              </a:spcAft>
              <a:defRPr/>
            </a:pPr>
            <a:endParaRPr lang="ru-RU" sz="2000" dirty="0">
              <a:solidFill>
                <a:srgbClr val="1E4164"/>
              </a:solidFill>
              <a:cs typeface="Times New Roman" pitchFamily="18" charset="0"/>
            </a:endParaRPr>
          </a:p>
        </p:txBody>
      </p:sp>
      <p:pic>
        <p:nvPicPr>
          <p:cNvPr id="1026" name="Picture 2" descr="C:\Users\Митя\Desktop\cart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1268759"/>
            <a:ext cx="8676457" cy="5550846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1439144" y="3861048"/>
            <a:ext cx="7704856" cy="2376264"/>
          </a:xfrm>
          <a:prstGeom prst="roundRect">
            <a:avLst/>
          </a:prstGeom>
          <a:solidFill>
            <a:srgbClr val="B5CFE9"/>
          </a:solidFill>
          <a:ln w="12700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ru-RU" sz="2400" dirty="0" err="1">
                <a:solidFill>
                  <a:srgbClr val="1E4164"/>
                </a:solidFill>
              </a:rPr>
              <a:t>Аджастинг</a:t>
            </a:r>
            <a:r>
              <a:rPr lang="ru-RU" sz="2400" dirty="0">
                <a:solidFill>
                  <a:srgbClr val="1E4164"/>
                </a:solidFill>
              </a:rPr>
              <a:t> </a:t>
            </a:r>
            <a:r>
              <a:rPr lang="ru-RU" sz="2400" dirty="0" smtClean="0">
                <a:solidFill>
                  <a:srgbClr val="1E4164"/>
                </a:solidFill>
              </a:rPr>
              <a:t>- это, в </a:t>
            </a:r>
            <a:r>
              <a:rPr lang="ru-RU" sz="2400" dirty="0">
                <a:solidFill>
                  <a:srgbClr val="1E4164"/>
                </a:solidFill>
              </a:rPr>
              <a:t>первую </a:t>
            </a:r>
            <a:r>
              <a:rPr lang="ru-RU" sz="2400" dirty="0" smtClean="0">
                <a:solidFill>
                  <a:srgbClr val="1E4164"/>
                </a:solidFill>
              </a:rPr>
              <a:t>очередь,  философия классического, справедливого страхования  в </a:t>
            </a:r>
            <a:r>
              <a:rPr lang="ru-RU" sz="2400" dirty="0">
                <a:solidFill>
                  <a:srgbClr val="1E4164"/>
                </a:solidFill>
              </a:rPr>
              <a:t>ее практическом </a:t>
            </a:r>
            <a:r>
              <a:rPr lang="ru-RU" sz="2400" dirty="0" smtClean="0">
                <a:solidFill>
                  <a:srgbClr val="1E4164"/>
                </a:solidFill>
              </a:rPr>
              <a:t>применении, </a:t>
            </a:r>
            <a:r>
              <a:rPr lang="ru-RU" sz="2400" dirty="0">
                <a:solidFill>
                  <a:srgbClr val="1E4164"/>
                </a:solidFill>
              </a:rPr>
              <a:t>позволяющая настроить  отношения  между  страхователем и </a:t>
            </a:r>
            <a:r>
              <a:rPr lang="ru-RU" sz="2400" dirty="0" smtClean="0">
                <a:solidFill>
                  <a:srgbClr val="1E4164"/>
                </a:solidFill>
              </a:rPr>
              <a:t>страховщиком на </a:t>
            </a:r>
            <a:r>
              <a:rPr lang="ru-RU" sz="2400" dirty="0">
                <a:solidFill>
                  <a:srgbClr val="1E4164"/>
                </a:solidFill>
              </a:rPr>
              <a:t>их </a:t>
            </a:r>
            <a:r>
              <a:rPr lang="ru-RU" sz="2400" dirty="0" smtClean="0">
                <a:solidFill>
                  <a:srgbClr val="1E4164"/>
                </a:solidFill>
              </a:rPr>
              <a:t>критической стадии </a:t>
            </a:r>
            <a:r>
              <a:rPr lang="ru-RU" sz="2400" dirty="0">
                <a:solidFill>
                  <a:srgbClr val="1E4164"/>
                </a:solidFill>
              </a:rPr>
              <a:t>– стадии урегулирования убытка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628800"/>
            <a:ext cx="7429520" cy="1728762"/>
          </a:xfrm>
          <a:prstGeom prst="roundRect">
            <a:avLst/>
          </a:prstGeom>
          <a:solidFill>
            <a:srgbClr val="B5CFE9"/>
          </a:solidFill>
          <a:ln w="12700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endParaRPr lang="ru-RU" sz="2400" dirty="0">
              <a:solidFill>
                <a:srgbClr val="1E4164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1700808"/>
            <a:ext cx="5328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dirty="0" smtClean="0">
                <a:solidFill>
                  <a:srgbClr val="1E4164"/>
                </a:solidFill>
              </a:rPr>
              <a:t>Профессия Страхового </a:t>
            </a:r>
            <a:r>
              <a:rPr lang="ru-RU" sz="2400" dirty="0" err="1" smtClean="0">
                <a:solidFill>
                  <a:srgbClr val="1E4164"/>
                </a:solidFill>
              </a:rPr>
              <a:t>Аджастера</a:t>
            </a:r>
            <a:r>
              <a:rPr lang="ru-RU" sz="2400" dirty="0" smtClean="0">
                <a:solidFill>
                  <a:srgbClr val="1E4164"/>
                </a:solidFill>
              </a:rPr>
              <a:t> существующая  </a:t>
            </a:r>
            <a:r>
              <a:rPr lang="ru-RU" sz="2400" dirty="0" smtClean="0">
                <a:solidFill>
                  <a:srgbClr val="1E4164"/>
                </a:solidFill>
              </a:rPr>
              <a:t>более 150 лет</a:t>
            </a:r>
            <a:r>
              <a:rPr lang="ru-RU" sz="2400" dirty="0" smtClean="0">
                <a:solidFill>
                  <a:srgbClr val="1E4164"/>
                </a:solidFill>
              </a:rPr>
              <a:t>  сегодня прочно </a:t>
            </a:r>
            <a:r>
              <a:rPr lang="ru-RU" sz="2400" dirty="0" smtClean="0">
                <a:solidFill>
                  <a:srgbClr val="1E4164"/>
                </a:solidFill>
              </a:rPr>
              <a:t>закрепилась на страховом рынке во всем мире</a:t>
            </a:r>
            <a:endParaRPr lang="ru-RU" sz="2400" dirty="0">
              <a:solidFill>
                <a:srgbClr val="1E4164"/>
              </a:solidFill>
            </a:endParaRPr>
          </a:p>
        </p:txBody>
      </p:sp>
      <p:pic>
        <p:nvPicPr>
          <p:cNvPr id="4098" name="Picture 2" descr="C:\Users\Митя\Desktop\Images\risk-measureme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ru-RU" sz="3200" dirty="0" smtClean="0">
                  <a:solidFill>
                    <a:schemeClr val="bg1"/>
                  </a:solidFill>
                </a:rPr>
                <a:t>Повреждение оборудования и конструкций</a:t>
              </a:r>
            </a:p>
            <a:p>
              <a:pPr algn="r"/>
              <a:r>
                <a:rPr lang="ru-RU" sz="3200" dirty="0" smtClean="0">
                  <a:solidFill>
                    <a:schemeClr val="bg1"/>
                  </a:solidFill>
                </a:rPr>
                <a:t> цеха производственного комплекса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4716463" y="1484313"/>
            <a:ext cx="4427537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0" i="1" dirty="0">
                <a:solidFill>
                  <a:srgbClr val="1E4164"/>
                </a:solidFill>
              </a:rPr>
              <a:t>Исходные данные: </a:t>
            </a:r>
            <a:r>
              <a:rPr lang="ru-RU" sz="1600" dirty="0">
                <a:solidFill>
                  <a:srgbClr val="1E4164"/>
                </a:solidFill>
              </a:rPr>
              <a:t>Восстановительные  расходы Страхователь нес в рублях в течение года. В период восстановления  курс рубля  резко упал. </a:t>
            </a:r>
          </a:p>
          <a:p>
            <a:endParaRPr lang="ru-RU" sz="1600" dirty="0">
              <a:solidFill>
                <a:srgbClr val="1E4164"/>
              </a:solidFill>
            </a:endParaRPr>
          </a:p>
          <a:p>
            <a:r>
              <a:rPr lang="ru-RU" sz="1600" b="0" i="1" dirty="0">
                <a:solidFill>
                  <a:srgbClr val="1E4164"/>
                </a:solidFill>
              </a:rPr>
              <a:t>Расходы на во</a:t>
            </a:r>
            <a:r>
              <a:rPr lang="en-US" sz="1600" b="0" i="1" dirty="0">
                <a:solidFill>
                  <a:srgbClr val="1E4164"/>
                </a:solidFill>
              </a:rPr>
              <a:t>c</a:t>
            </a:r>
            <a:r>
              <a:rPr lang="ru-RU" sz="1600" b="0" i="1" dirty="0">
                <a:solidFill>
                  <a:srgbClr val="1E4164"/>
                </a:solidFill>
              </a:rPr>
              <a:t>становление</a:t>
            </a:r>
            <a:r>
              <a:rPr lang="en-US" sz="1600" b="0" i="1" dirty="0">
                <a:solidFill>
                  <a:srgbClr val="1E4164"/>
                </a:solidFill>
              </a:rPr>
              <a:t>:</a:t>
            </a:r>
            <a:r>
              <a:rPr lang="ru-RU" sz="1600" dirty="0">
                <a:solidFill>
                  <a:srgbClr val="1E4164"/>
                </a:solidFill>
              </a:rPr>
              <a:t> </a:t>
            </a:r>
            <a:r>
              <a:rPr lang="en-US" sz="1600" dirty="0">
                <a:solidFill>
                  <a:srgbClr val="1E4164"/>
                </a:solidFill>
              </a:rPr>
              <a:t>RUR</a:t>
            </a:r>
            <a:endParaRPr lang="ru-RU" sz="1600" dirty="0">
              <a:solidFill>
                <a:srgbClr val="1E4164"/>
              </a:solidFill>
            </a:endParaRPr>
          </a:p>
          <a:p>
            <a:r>
              <a:rPr lang="ru-RU" sz="1600" b="0" i="1" dirty="0">
                <a:solidFill>
                  <a:srgbClr val="1E4164"/>
                </a:solidFill>
              </a:rPr>
              <a:t>Страховая  сумма</a:t>
            </a:r>
            <a:r>
              <a:rPr lang="en-US" sz="1600" b="0" i="1" dirty="0">
                <a:solidFill>
                  <a:srgbClr val="1E4164"/>
                </a:solidFill>
              </a:rPr>
              <a:t>: </a:t>
            </a:r>
            <a:r>
              <a:rPr lang="ru-RU" sz="1600" dirty="0">
                <a:solidFill>
                  <a:srgbClr val="1E4164"/>
                </a:solidFill>
              </a:rPr>
              <a:t> </a:t>
            </a:r>
            <a:r>
              <a:rPr lang="en-US" sz="1600" dirty="0">
                <a:solidFill>
                  <a:srgbClr val="1E4164"/>
                </a:solidFill>
              </a:rPr>
              <a:t>USD</a:t>
            </a:r>
            <a:endParaRPr lang="ru-RU" sz="1600" dirty="0">
              <a:solidFill>
                <a:srgbClr val="1E4164"/>
              </a:solidFill>
            </a:endParaRPr>
          </a:p>
          <a:p>
            <a:r>
              <a:rPr lang="ru-RU" sz="1600" b="0" i="1" dirty="0">
                <a:solidFill>
                  <a:srgbClr val="1E4164"/>
                </a:solidFill>
              </a:rPr>
              <a:t>Безусловная франшиза:</a:t>
            </a:r>
            <a:r>
              <a:rPr lang="ru-RU" sz="1600" dirty="0">
                <a:solidFill>
                  <a:srgbClr val="1E4164"/>
                </a:solidFill>
              </a:rPr>
              <a:t>  </a:t>
            </a:r>
            <a:r>
              <a:rPr lang="en-US" sz="1600" dirty="0">
                <a:solidFill>
                  <a:srgbClr val="1E4164"/>
                </a:solidFill>
              </a:rPr>
              <a:t>USD</a:t>
            </a:r>
            <a:endParaRPr lang="ru-RU" sz="1600" dirty="0">
              <a:solidFill>
                <a:srgbClr val="1E4164"/>
              </a:solidFill>
            </a:endParaRPr>
          </a:p>
          <a:p>
            <a:r>
              <a:rPr lang="ru-RU" sz="1600" b="0" i="1" dirty="0">
                <a:solidFill>
                  <a:srgbClr val="1E4164"/>
                </a:solidFill>
              </a:rPr>
              <a:t>Конфликт на сумму 50 000 </a:t>
            </a:r>
            <a:r>
              <a:rPr lang="en-US" sz="1600" b="0" i="1" dirty="0">
                <a:solidFill>
                  <a:srgbClr val="1E4164"/>
                </a:solidFill>
              </a:rPr>
              <a:t>USD</a:t>
            </a:r>
            <a:endParaRPr lang="ru-RU" sz="1600" b="0" i="1" dirty="0">
              <a:solidFill>
                <a:srgbClr val="1E4164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14" name="Прямоугольник 9"/>
          <p:cNvSpPr>
            <a:spLocks noChangeArrowheads="1"/>
          </p:cNvSpPr>
          <p:nvPr/>
        </p:nvSpPr>
        <p:spPr bwMode="auto">
          <a:xfrm>
            <a:off x="323528" y="4221088"/>
            <a:ext cx="864235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i="1" dirty="0"/>
              <a:t>Проблема:</a:t>
            </a:r>
            <a:r>
              <a:rPr lang="ru-RU" sz="1600" dirty="0"/>
              <a:t>  </a:t>
            </a:r>
            <a:r>
              <a:rPr lang="ru-RU" sz="1600" dirty="0">
                <a:solidFill>
                  <a:srgbClr val="1E4164"/>
                </a:solidFill>
              </a:rPr>
              <a:t>Отсутствие  единого мнения в отношении даты  перевода </a:t>
            </a:r>
            <a:r>
              <a:rPr lang="en-US" sz="1600" dirty="0">
                <a:solidFill>
                  <a:srgbClr val="1E4164"/>
                </a:solidFill>
              </a:rPr>
              <a:t> USD </a:t>
            </a:r>
            <a:r>
              <a:rPr lang="ru-RU" sz="1600" dirty="0">
                <a:solidFill>
                  <a:srgbClr val="1E4164"/>
                </a:solidFill>
              </a:rPr>
              <a:t>франшизы в</a:t>
            </a:r>
            <a:r>
              <a:rPr lang="en-US" sz="1600" dirty="0">
                <a:solidFill>
                  <a:srgbClr val="1E4164"/>
                </a:solidFill>
              </a:rPr>
              <a:t> </a:t>
            </a:r>
            <a:r>
              <a:rPr lang="ru-RU" sz="1600" dirty="0">
                <a:solidFill>
                  <a:srgbClr val="1E4164"/>
                </a:solidFill>
              </a:rPr>
              <a:t>валюту убытка </a:t>
            </a:r>
            <a:r>
              <a:rPr lang="en-US" sz="1600" dirty="0">
                <a:solidFill>
                  <a:srgbClr val="1E4164"/>
                </a:solidFill>
              </a:rPr>
              <a:t>RUR </a:t>
            </a:r>
            <a:r>
              <a:rPr lang="ru-RU" sz="1600" dirty="0">
                <a:solidFill>
                  <a:srgbClr val="1E4164"/>
                </a:solidFill>
              </a:rPr>
              <a:t>(</a:t>
            </a:r>
            <a:r>
              <a:rPr lang="en-US" sz="1600" dirty="0">
                <a:solidFill>
                  <a:srgbClr val="1E4164"/>
                </a:solidFill>
              </a:rPr>
              <a:t>? </a:t>
            </a:r>
            <a:r>
              <a:rPr lang="ru-RU" sz="1600" dirty="0">
                <a:solidFill>
                  <a:srgbClr val="1E4164"/>
                </a:solidFill>
              </a:rPr>
              <a:t>происшествия</a:t>
            </a:r>
            <a:r>
              <a:rPr lang="en-US" sz="1600" dirty="0">
                <a:solidFill>
                  <a:srgbClr val="1E4164"/>
                </a:solidFill>
              </a:rPr>
              <a:t>/</a:t>
            </a:r>
            <a:r>
              <a:rPr lang="ru-RU" sz="1600" dirty="0">
                <a:solidFill>
                  <a:srgbClr val="1E4164"/>
                </a:solidFill>
              </a:rPr>
              <a:t>восстановления</a:t>
            </a:r>
            <a:r>
              <a:rPr lang="en-US" sz="1600" dirty="0">
                <a:solidFill>
                  <a:srgbClr val="1E4164"/>
                </a:solidFill>
              </a:rPr>
              <a:t>/</a:t>
            </a:r>
            <a:r>
              <a:rPr lang="ru-RU" sz="1600" dirty="0">
                <a:solidFill>
                  <a:srgbClr val="1E4164"/>
                </a:solidFill>
              </a:rPr>
              <a:t>возмещения</a:t>
            </a:r>
            <a:r>
              <a:rPr lang="en-US" sz="1600" dirty="0">
                <a:solidFill>
                  <a:srgbClr val="1E4164"/>
                </a:solidFill>
              </a:rPr>
              <a:t> )</a:t>
            </a:r>
            <a:endParaRPr lang="ru-RU" sz="1600" dirty="0">
              <a:solidFill>
                <a:srgbClr val="1E4164"/>
              </a:solidFill>
            </a:endParaRPr>
          </a:p>
          <a:p>
            <a:r>
              <a:rPr lang="ru-RU" sz="1600" i="1" dirty="0">
                <a:solidFill>
                  <a:srgbClr val="006600"/>
                </a:solidFill>
              </a:rPr>
              <a:t>Решение:</a:t>
            </a:r>
            <a:r>
              <a:rPr lang="ru-RU" sz="1600" dirty="0">
                <a:solidFill>
                  <a:srgbClr val="006600"/>
                </a:solidFill>
              </a:rPr>
              <a:t> </a:t>
            </a:r>
            <a:r>
              <a:rPr lang="ru-RU" sz="1600" dirty="0">
                <a:solidFill>
                  <a:srgbClr val="1E4164"/>
                </a:solidFill>
              </a:rPr>
              <a:t>Аджастер аргументировал сторонам, что их взаимные обязательства  определяются не в валюте убытка</a:t>
            </a:r>
            <a:r>
              <a:rPr lang="en-US" sz="1600" dirty="0">
                <a:solidFill>
                  <a:srgbClr val="1E4164"/>
                </a:solidFill>
              </a:rPr>
              <a:t> (RUR),</a:t>
            </a:r>
            <a:r>
              <a:rPr lang="ru-RU" sz="1600" dirty="0">
                <a:solidFill>
                  <a:srgbClr val="1E4164"/>
                </a:solidFill>
              </a:rPr>
              <a:t> а в валюте договора страхования</a:t>
            </a:r>
            <a:r>
              <a:rPr lang="en-US" sz="1600" dirty="0">
                <a:solidFill>
                  <a:srgbClr val="1E4164"/>
                </a:solidFill>
              </a:rPr>
              <a:t>(USD)</a:t>
            </a:r>
            <a:r>
              <a:rPr lang="ru-RU" sz="1600" dirty="0">
                <a:solidFill>
                  <a:srgbClr val="1E4164"/>
                </a:solidFill>
              </a:rPr>
              <a:t>.</a:t>
            </a:r>
          </a:p>
        </p:txBody>
      </p:sp>
      <p:sp>
        <p:nvSpPr>
          <p:cNvPr id="15" name="Прямоугольник 22"/>
          <p:cNvSpPr>
            <a:spLocks noChangeArrowheads="1"/>
          </p:cNvSpPr>
          <p:nvPr/>
        </p:nvSpPr>
        <p:spPr bwMode="auto">
          <a:xfrm>
            <a:off x="323850" y="5732463"/>
            <a:ext cx="8496300" cy="1009650"/>
          </a:xfrm>
          <a:prstGeom prst="rect">
            <a:avLst/>
          </a:prstGeom>
          <a:solidFill>
            <a:srgbClr val="FFFFFF"/>
          </a:solidFill>
          <a:ln w="15875" algn="ctr">
            <a:solidFill>
              <a:srgbClr val="1E4164"/>
            </a:solidFill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1E4164"/>
                </a:solidFill>
              </a:rPr>
              <a:t>Итог: </a:t>
            </a:r>
            <a:r>
              <a:rPr lang="ru-RU" sz="1600">
                <a:solidFill>
                  <a:srgbClr val="1E4164"/>
                </a:solidFill>
              </a:rPr>
              <a:t>Все </a:t>
            </a:r>
            <a:r>
              <a:rPr lang="en-US" sz="1600">
                <a:solidFill>
                  <a:srgbClr val="1E4164"/>
                </a:solidFill>
              </a:rPr>
              <a:t>RUR</a:t>
            </a:r>
            <a:r>
              <a:rPr lang="ru-RU" sz="1600">
                <a:solidFill>
                  <a:srgbClr val="1E4164"/>
                </a:solidFill>
              </a:rPr>
              <a:t> расходы </a:t>
            </a:r>
            <a:r>
              <a:rPr lang="en-US" sz="1600">
                <a:solidFill>
                  <a:srgbClr val="1E4164"/>
                </a:solidFill>
              </a:rPr>
              <a:t> </a:t>
            </a:r>
            <a:r>
              <a:rPr lang="ru-RU" sz="1600">
                <a:solidFill>
                  <a:srgbClr val="1E4164"/>
                </a:solidFill>
              </a:rPr>
              <a:t>переведены в </a:t>
            </a:r>
            <a:r>
              <a:rPr lang="en-US" sz="1600">
                <a:solidFill>
                  <a:srgbClr val="1E4164"/>
                </a:solidFill>
              </a:rPr>
              <a:t>USD</a:t>
            </a:r>
            <a:r>
              <a:rPr lang="ru-RU" sz="1600">
                <a:solidFill>
                  <a:srgbClr val="1E4164"/>
                </a:solidFill>
              </a:rPr>
              <a:t> на</a:t>
            </a:r>
            <a:r>
              <a:rPr lang="en-US" sz="1600">
                <a:solidFill>
                  <a:srgbClr val="1E4164"/>
                </a:solidFill>
              </a:rPr>
              <a:t> </a:t>
            </a:r>
            <a:r>
              <a:rPr lang="ru-RU" sz="1600">
                <a:solidFill>
                  <a:srgbClr val="1E4164"/>
                </a:solidFill>
              </a:rPr>
              <a:t>даты их несения страхователем, из полученной </a:t>
            </a:r>
            <a:r>
              <a:rPr lang="en-US" sz="1600">
                <a:solidFill>
                  <a:srgbClr val="1E4164"/>
                </a:solidFill>
              </a:rPr>
              <a:t>USD</a:t>
            </a:r>
            <a:r>
              <a:rPr lang="ru-RU" sz="1600">
                <a:solidFill>
                  <a:srgbClr val="1E4164"/>
                </a:solidFill>
              </a:rPr>
              <a:t> суммы убытка вычтена</a:t>
            </a:r>
            <a:r>
              <a:rPr lang="en-US" sz="1600">
                <a:solidFill>
                  <a:srgbClr val="1E4164"/>
                </a:solidFill>
              </a:rPr>
              <a:t> USD</a:t>
            </a:r>
            <a:r>
              <a:rPr lang="ru-RU" sz="1600">
                <a:solidFill>
                  <a:srgbClr val="1E4164"/>
                </a:solidFill>
              </a:rPr>
              <a:t> франшиза. Итоговая  </a:t>
            </a:r>
            <a:r>
              <a:rPr lang="en-US" sz="1600">
                <a:solidFill>
                  <a:srgbClr val="1E4164"/>
                </a:solidFill>
              </a:rPr>
              <a:t>USD </a:t>
            </a:r>
            <a:r>
              <a:rPr lang="ru-RU" sz="1600">
                <a:solidFill>
                  <a:srgbClr val="1E4164"/>
                </a:solidFill>
              </a:rPr>
              <a:t>сумма  возмещения была переведена</a:t>
            </a:r>
            <a:r>
              <a:rPr lang="en-US" sz="1600">
                <a:solidFill>
                  <a:srgbClr val="1E4164"/>
                </a:solidFill>
              </a:rPr>
              <a:t> </a:t>
            </a:r>
            <a:r>
              <a:rPr lang="ru-RU" sz="1600">
                <a:solidFill>
                  <a:srgbClr val="1E4164"/>
                </a:solidFill>
              </a:rPr>
              <a:t>в </a:t>
            </a:r>
            <a:r>
              <a:rPr lang="en-US" sz="1600">
                <a:solidFill>
                  <a:srgbClr val="1E4164"/>
                </a:solidFill>
              </a:rPr>
              <a:t>RUR</a:t>
            </a:r>
            <a:r>
              <a:rPr lang="ru-RU" sz="1600">
                <a:solidFill>
                  <a:srgbClr val="1E4164"/>
                </a:solidFill>
              </a:rPr>
              <a:t> на дату выплаты страхового возмещения</a:t>
            </a:r>
            <a:r>
              <a:rPr lang="ru-RU" sz="1400">
                <a:solidFill>
                  <a:srgbClr val="1E4164"/>
                </a:solidFill>
              </a:rPr>
              <a:t>.</a:t>
            </a:r>
          </a:p>
        </p:txBody>
      </p:sp>
      <p:pic>
        <p:nvPicPr>
          <p:cNvPr id="1026" name="Picture 2" descr="C:\Users\Митя\Desktop\DSCN4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indent="3175" algn="r" eaLnBrk="0" hangingPunct="0">
                <a:tabLst>
                  <a:tab pos="292100" algn="l"/>
                </a:tabLst>
                <a:defRPr/>
              </a:pPr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ru-RU" sz="3200" dirty="0" smtClean="0">
                  <a:solidFill>
                    <a:schemeClr val="bg1"/>
                  </a:solidFill>
                  <a:cs typeface="Times New Roman" pitchFamily="18" charset="0"/>
                </a:rPr>
                <a:t>Пожар на предприятии</a:t>
              </a:r>
            </a:p>
            <a:p>
              <a:pPr indent="3175" algn="r" eaLnBrk="0" hangingPunct="0">
                <a:tabLst>
                  <a:tab pos="292100" algn="l"/>
                </a:tabLst>
                <a:defRPr/>
              </a:pPr>
              <a:r>
                <a:rPr lang="ru-RU" sz="3200" dirty="0" smtClean="0">
                  <a:solidFill>
                    <a:schemeClr val="bg1"/>
                  </a:solidFill>
                  <a:cs typeface="Times New Roman" pitchFamily="18" charset="0"/>
                </a:rPr>
                <a:t> по производству оптико-электронных приборов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Прямоугольник 8"/>
          <p:cNvSpPr>
            <a:spLocks noChangeArrowheads="1"/>
          </p:cNvSpPr>
          <p:nvPr/>
        </p:nvSpPr>
        <p:spPr bwMode="auto">
          <a:xfrm>
            <a:off x="4716463" y="1196975"/>
            <a:ext cx="4427537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0" i="1" dirty="0">
                <a:solidFill>
                  <a:srgbClr val="1E4164"/>
                </a:solidFill>
              </a:rPr>
              <a:t>Исходные данные: </a:t>
            </a:r>
            <a:r>
              <a:rPr lang="en-US" sz="1600" dirty="0" smtClean="0">
                <a:solidFill>
                  <a:srgbClr val="1E4164"/>
                </a:solidFill>
              </a:rPr>
              <a:t>PD</a:t>
            </a:r>
            <a:r>
              <a:rPr lang="ru-RU" sz="1600" dirty="0" smtClean="0">
                <a:solidFill>
                  <a:srgbClr val="1E4164"/>
                </a:solidFill>
              </a:rPr>
              <a:t> (здание и оборудование). Страховая стоимость договором не  определена</a:t>
            </a:r>
            <a:endParaRPr lang="ru-RU" sz="1600" dirty="0">
              <a:solidFill>
                <a:srgbClr val="1E4164"/>
              </a:solidFill>
            </a:endParaRPr>
          </a:p>
          <a:p>
            <a:r>
              <a:rPr lang="ru-RU" b="0" i="1" dirty="0">
                <a:solidFill>
                  <a:srgbClr val="1E4164"/>
                </a:solidFill>
              </a:rPr>
              <a:t>Претензия:</a:t>
            </a:r>
            <a:r>
              <a:rPr lang="ru-RU" dirty="0">
                <a:solidFill>
                  <a:srgbClr val="1E4164"/>
                </a:solidFill>
              </a:rPr>
              <a:t> </a:t>
            </a:r>
            <a:r>
              <a:rPr lang="ru-RU" dirty="0" smtClean="0">
                <a:solidFill>
                  <a:srgbClr val="1E4164"/>
                </a:solidFill>
              </a:rPr>
              <a:t>203.804.860 руб. </a:t>
            </a:r>
            <a:endParaRPr lang="ru-RU" dirty="0">
              <a:solidFill>
                <a:srgbClr val="1E4164"/>
              </a:solidFill>
            </a:endParaRPr>
          </a:p>
          <a:p>
            <a:r>
              <a:rPr lang="ru-RU" b="0" i="1" dirty="0" smtClean="0">
                <a:solidFill>
                  <a:srgbClr val="1E4164"/>
                </a:solidFill>
              </a:rPr>
              <a:t>Урегулирование</a:t>
            </a:r>
            <a:r>
              <a:rPr lang="ru-RU" b="0" i="1" dirty="0">
                <a:solidFill>
                  <a:srgbClr val="1E4164"/>
                </a:solidFill>
              </a:rPr>
              <a:t>:</a:t>
            </a:r>
            <a:r>
              <a:rPr lang="ru-RU" dirty="0">
                <a:solidFill>
                  <a:srgbClr val="1E4164"/>
                </a:solidFill>
              </a:rPr>
              <a:t> </a:t>
            </a:r>
            <a:r>
              <a:rPr lang="ru-RU" dirty="0" smtClean="0">
                <a:solidFill>
                  <a:srgbClr val="1E4164"/>
                </a:solidFill>
              </a:rPr>
              <a:t>107.519.978 руб.</a:t>
            </a:r>
            <a:endParaRPr lang="ru-RU" dirty="0">
              <a:solidFill>
                <a:srgbClr val="1E4164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54" name="Прямоугольник 9"/>
          <p:cNvSpPr>
            <a:spLocks noChangeArrowheads="1"/>
          </p:cNvSpPr>
          <p:nvPr/>
        </p:nvSpPr>
        <p:spPr bwMode="auto">
          <a:xfrm>
            <a:off x="250825" y="3933056"/>
            <a:ext cx="8893175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i="1" dirty="0" smtClean="0">
                <a:solidFill>
                  <a:srgbClr val="1E4164"/>
                </a:solidFill>
              </a:rPr>
              <a:t>Проблема:</a:t>
            </a:r>
            <a:r>
              <a:rPr lang="ru-RU" sz="1600" dirty="0" smtClean="0">
                <a:solidFill>
                  <a:srgbClr val="1E4164"/>
                </a:solidFill>
              </a:rPr>
              <a:t> Объемы работ, указанных в проектной и рабочей документации на восстановление не соответствовали объемам реальных повреждений, определенных в процессе  осмотров. </a:t>
            </a:r>
            <a:r>
              <a:rPr lang="ru-RU" sz="1600" dirty="0" err="1" smtClean="0">
                <a:solidFill>
                  <a:srgbClr val="1E4164"/>
                </a:solidFill>
              </a:rPr>
              <a:t>аджастером</a:t>
            </a:r>
            <a:r>
              <a:rPr lang="ru-RU" sz="1600" dirty="0" smtClean="0">
                <a:solidFill>
                  <a:srgbClr val="1E4164"/>
                </a:solidFill>
              </a:rPr>
              <a:t>. В проект по восстановлению были включены улучшения. Отсутствовала возможность провести проверку на неполное имущественное страхование.</a:t>
            </a:r>
            <a:endParaRPr lang="ru-RU" sz="1600" dirty="0">
              <a:solidFill>
                <a:srgbClr val="1E4164"/>
              </a:solidFill>
            </a:endParaRPr>
          </a:p>
          <a:p>
            <a:r>
              <a:rPr lang="ru-RU" sz="1600" i="1" dirty="0">
                <a:solidFill>
                  <a:srgbClr val="006600"/>
                </a:solidFill>
              </a:rPr>
              <a:t>Решение:</a:t>
            </a:r>
            <a:r>
              <a:rPr lang="ru-RU" sz="1600" dirty="0">
                <a:solidFill>
                  <a:srgbClr val="006600"/>
                </a:solidFill>
              </a:rPr>
              <a:t> </a:t>
            </a:r>
            <a:r>
              <a:rPr lang="ru-RU" sz="1600" dirty="0" smtClean="0">
                <a:solidFill>
                  <a:srgbClr val="1E4164"/>
                </a:solidFill>
              </a:rPr>
              <a:t>была привлечена оценочная организация для определения действительной стоимости пострадавшего имущества на дату заключения договора страхования и стоимости восстановления с учетом износа.</a:t>
            </a:r>
            <a:endParaRPr lang="ru-RU" sz="1600" dirty="0">
              <a:solidFill>
                <a:srgbClr val="1E4164"/>
              </a:solidFill>
            </a:endParaRPr>
          </a:p>
        </p:txBody>
      </p:sp>
      <p:sp>
        <p:nvSpPr>
          <p:cNvPr id="55" name="Прямоугольник 22"/>
          <p:cNvSpPr>
            <a:spLocks noChangeArrowheads="1"/>
          </p:cNvSpPr>
          <p:nvPr/>
        </p:nvSpPr>
        <p:spPr bwMode="auto">
          <a:xfrm>
            <a:off x="323528" y="5949280"/>
            <a:ext cx="8496300" cy="720725"/>
          </a:xfrm>
          <a:prstGeom prst="rect">
            <a:avLst/>
          </a:prstGeom>
          <a:solidFill>
            <a:srgbClr val="FFFFFF"/>
          </a:solidFill>
          <a:ln w="15875" algn="ctr">
            <a:solidFill>
              <a:srgbClr val="1E4164"/>
            </a:solidFill>
            <a:round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srgbClr val="1E4164"/>
                </a:solidFill>
              </a:rPr>
              <a:t>Итог: </a:t>
            </a:r>
            <a:r>
              <a:rPr lang="ru-RU" dirty="0" smtClean="0">
                <a:solidFill>
                  <a:srgbClr val="1E4164"/>
                </a:solidFill>
              </a:rPr>
              <a:t>По результатам выполненного анализа и расчетов было рекомендовано урегулирование убытка. Было выявлено неполное имущественное страхование.</a:t>
            </a:r>
            <a:endParaRPr lang="ru-RU" dirty="0">
              <a:solidFill>
                <a:srgbClr val="1E4164"/>
              </a:solidFill>
            </a:endParaRPr>
          </a:p>
        </p:txBody>
      </p:sp>
      <p:pic>
        <p:nvPicPr>
          <p:cNvPr id="12" name="Picture 2" descr="IMG_39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428466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endParaRPr lang="ru-RU" sz="2800" dirty="0" smtClean="0">
                <a:solidFill>
                  <a:schemeClr val="bg1"/>
                </a:solidFill>
              </a:endParaRPr>
            </a:p>
            <a:p>
              <a:pPr algn="r"/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ru-RU" sz="3200" dirty="0" smtClean="0">
                  <a:solidFill>
                    <a:schemeClr val="bg1"/>
                  </a:solidFill>
                </a:rPr>
                <a:t>Возгорание трансформатора</a:t>
              </a:r>
            </a:p>
            <a:p>
              <a:pPr algn="r"/>
              <a:endParaRPr lang="ru-RU" sz="32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2" descr="P71502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975"/>
            <a:ext cx="4643438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4716463" y="1341438"/>
            <a:ext cx="4427537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0" i="1" dirty="0">
                <a:solidFill>
                  <a:srgbClr val="1E4164"/>
                </a:solidFill>
              </a:rPr>
              <a:t>Исходные данные: </a:t>
            </a:r>
            <a:r>
              <a:rPr lang="ru-RU" sz="1400" dirty="0">
                <a:solidFill>
                  <a:srgbClr val="1E4164"/>
                </a:solidFill>
              </a:rPr>
              <a:t>Гибель трансформатора 1987 г.в. накануне  модернизации. </a:t>
            </a:r>
          </a:p>
          <a:p>
            <a:r>
              <a:rPr lang="ru-RU" sz="1400" dirty="0" smtClean="0">
                <a:solidFill>
                  <a:srgbClr val="1E4164"/>
                </a:solidFill>
              </a:rPr>
              <a:t>Базис </a:t>
            </a:r>
            <a:r>
              <a:rPr lang="ru-RU" sz="1400" dirty="0">
                <a:solidFill>
                  <a:srgbClr val="1E4164"/>
                </a:solidFill>
              </a:rPr>
              <a:t>возмещения </a:t>
            </a:r>
            <a:r>
              <a:rPr lang="en-US" sz="1400" dirty="0">
                <a:solidFill>
                  <a:srgbClr val="1E4164"/>
                </a:solidFill>
              </a:rPr>
              <a:t>NRV</a:t>
            </a:r>
            <a:r>
              <a:rPr lang="ru-RU" sz="1400" dirty="0">
                <a:solidFill>
                  <a:srgbClr val="1E4164"/>
                </a:solidFill>
              </a:rPr>
              <a:t>, при этом улучшения исключены из покрытия.</a:t>
            </a:r>
          </a:p>
          <a:p>
            <a:endParaRPr lang="ru-RU" sz="1600" dirty="0">
              <a:solidFill>
                <a:srgbClr val="1E4164"/>
              </a:solidFill>
            </a:endParaRPr>
          </a:p>
          <a:p>
            <a:r>
              <a:rPr lang="ru-RU" b="0" i="1" dirty="0">
                <a:solidFill>
                  <a:srgbClr val="1E4164"/>
                </a:solidFill>
              </a:rPr>
              <a:t>Претензия:</a:t>
            </a:r>
            <a:r>
              <a:rPr lang="ru-RU" dirty="0">
                <a:solidFill>
                  <a:srgbClr val="1E4164"/>
                </a:solidFill>
              </a:rPr>
              <a:t> 160,000,000 руб.</a:t>
            </a:r>
          </a:p>
          <a:p>
            <a:r>
              <a:rPr lang="ru-RU" b="0" i="1" dirty="0">
                <a:solidFill>
                  <a:srgbClr val="1E4164"/>
                </a:solidFill>
              </a:rPr>
              <a:t>Урегулирование:</a:t>
            </a:r>
            <a:r>
              <a:rPr lang="ru-RU" dirty="0">
                <a:solidFill>
                  <a:srgbClr val="1E4164"/>
                </a:solidFill>
              </a:rPr>
              <a:t> 86,000,000 руб.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3" name="Прямоугольник 9"/>
          <p:cNvSpPr>
            <a:spLocks noChangeArrowheads="1"/>
          </p:cNvSpPr>
          <p:nvPr/>
        </p:nvSpPr>
        <p:spPr bwMode="auto">
          <a:xfrm>
            <a:off x="250825" y="4365625"/>
            <a:ext cx="8642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i="1" dirty="0">
                <a:solidFill>
                  <a:srgbClr val="1E4164"/>
                </a:solidFill>
              </a:rPr>
              <a:t>Проблема:</a:t>
            </a:r>
            <a:r>
              <a:rPr lang="ru-RU" sz="1600" dirty="0">
                <a:solidFill>
                  <a:srgbClr val="1E4164"/>
                </a:solidFill>
              </a:rPr>
              <a:t> отсутствие  на рынке предложений по  новым аналогам поврежденного  оборудования, отсутствие детализации по объемам восстановительных работ</a:t>
            </a:r>
          </a:p>
          <a:p>
            <a:r>
              <a:rPr lang="ru-RU" sz="1600" i="1" dirty="0">
                <a:solidFill>
                  <a:srgbClr val="006600"/>
                </a:solidFill>
              </a:rPr>
              <a:t>Решение:</a:t>
            </a:r>
            <a:r>
              <a:rPr lang="ru-RU" sz="1600" dirty="0">
                <a:solidFill>
                  <a:srgbClr val="006600"/>
                </a:solidFill>
              </a:rPr>
              <a:t> </a:t>
            </a:r>
            <a:r>
              <a:rPr lang="ru-RU" sz="1600" dirty="0">
                <a:solidFill>
                  <a:srgbClr val="1E4164"/>
                </a:solidFill>
              </a:rPr>
              <a:t>Аджастер выделил объем модернизации, рассчитал гипотетическую  стоимость аналога, убедил Стороны в адекватности суммы урегулирования</a:t>
            </a:r>
          </a:p>
          <a:p>
            <a:endParaRPr lang="ru-RU" sz="1600" dirty="0">
              <a:solidFill>
                <a:srgbClr val="1E4164"/>
              </a:solidFill>
            </a:endParaRPr>
          </a:p>
        </p:txBody>
      </p:sp>
      <p:sp>
        <p:nvSpPr>
          <p:cNvPr id="14" name="Прямоугольник 22"/>
          <p:cNvSpPr>
            <a:spLocks noChangeArrowheads="1"/>
          </p:cNvSpPr>
          <p:nvPr/>
        </p:nvSpPr>
        <p:spPr bwMode="auto">
          <a:xfrm>
            <a:off x="323850" y="5589588"/>
            <a:ext cx="8496300" cy="935037"/>
          </a:xfrm>
          <a:prstGeom prst="rect">
            <a:avLst/>
          </a:prstGeom>
          <a:solidFill>
            <a:srgbClr val="FFFFFF"/>
          </a:solidFill>
          <a:ln w="15875" algn="ctr">
            <a:solidFill>
              <a:srgbClr val="1E4164"/>
            </a:solidFill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1E4164"/>
                </a:solidFill>
              </a:rPr>
              <a:t>Итог: Страхователем установлен новый трансформатор усовершенствованной модели, возмещение составило условную стоимость нового аналога погибшего оборудования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ru-RU" sz="3200" dirty="0" smtClean="0">
                  <a:solidFill>
                    <a:schemeClr val="bg1"/>
                  </a:solidFill>
                </a:rPr>
                <a:t>Повреждение стеклопакетов</a:t>
              </a:r>
              <a:endParaRPr lang="en-US" sz="3200" dirty="0" smtClean="0">
                <a:solidFill>
                  <a:schemeClr val="bg1"/>
                </a:solidFill>
              </a:endParaRPr>
            </a:p>
            <a:p>
              <a:pPr algn="r"/>
              <a:r>
                <a:rPr lang="ru-RU" sz="3200" dirty="0" smtClean="0">
                  <a:solidFill>
                    <a:schemeClr val="bg1"/>
                  </a:solidFill>
                </a:rPr>
                <a:t> на светопрозрачном куполе ТРЦ</a:t>
              </a:r>
              <a:endParaRPr lang="ru-RU" sz="32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Прямоугольник 8"/>
          <p:cNvSpPr>
            <a:spLocks noChangeArrowheads="1"/>
          </p:cNvSpPr>
          <p:nvPr/>
        </p:nvSpPr>
        <p:spPr bwMode="auto">
          <a:xfrm>
            <a:off x="4716463" y="1196975"/>
            <a:ext cx="4427537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0" i="1" dirty="0">
                <a:solidFill>
                  <a:srgbClr val="1E4164"/>
                </a:solidFill>
              </a:rPr>
              <a:t>Исходные данные: </a:t>
            </a:r>
            <a:r>
              <a:rPr lang="ru-RU" sz="1600" dirty="0">
                <a:solidFill>
                  <a:srgbClr val="1E4164"/>
                </a:solidFill>
              </a:rPr>
              <a:t>повреждение  200 стеклопакетов . Рядом  идет строительство  высотных зданий.</a:t>
            </a:r>
          </a:p>
          <a:p>
            <a:r>
              <a:rPr lang="ru-RU" b="0" i="1" dirty="0">
                <a:solidFill>
                  <a:srgbClr val="1E4164"/>
                </a:solidFill>
              </a:rPr>
              <a:t>Претензия:</a:t>
            </a:r>
            <a:r>
              <a:rPr lang="ru-RU" dirty="0">
                <a:solidFill>
                  <a:srgbClr val="1E4164"/>
                </a:solidFill>
              </a:rPr>
              <a:t> 703,998,67 </a:t>
            </a:r>
            <a:r>
              <a:rPr lang="en-US" dirty="0">
                <a:solidFill>
                  <a:srgbClr val="1E4164"/>
                </a:solidFill>
              </a:rPr>
              <a:t>USD</a:t>
            </a:r>
            <a:endParaRPr lang="ru-RU" dirty="0">
              <a:solidFill>
                <a:srgbClr val="1E4164"/>
              </a:solidFill>
            </a:endParaRPr>
          </a:p>
          <a:p>
            <a:r>
              <a:rPr lang="ru-RU" b="0" i="1" dirty="0">
                <a:solidFill>
                  <a:srgbClr val="1E4164"/>
                </a:solidFill>
              </a:rPr>
              <a:t>Франшиза:</a:t>
            </a:r>
            <a:r>
              <a:rPr lang="ru-RU" dirty="0">
                <a:solidFill>
                  <a:srgbClr val="1E4164"/>
                </a:solidFill>
              </a:rPr>
              <a:t> 250,000 </a:t>
            </a:r>
            <a:r>
              <a:rPr lang="en-US" dirty="0">
                <a:solidFill>
                  <a:srgbClr val="1E4164"/>
                </a:solidFill>
              </a:rPr>
              <a:t>USD</a:t>
            </a:r>
            <a:r>
              <a:rPr lang="ru-RU" dirty="0">
                <a:solidFill>
                  <a:srgbClr val="1E4164"/>
                </a:solidFill>
              </a:rPr>
              <a:t> по СМР, 2,000 </a:t>
            </a:r>
            <a:r>
              <a:rPr lang="en-US" dirty="0">
                <a:solidFill>
                  <a:srgbClr val="1E4164"/>
                </a:solidFill>
              </a:rPr>
              <a:t>USD </a:t>
            </a:r>
            <a:r>
              <a:rPr lang="ru-RU" dirty="0">
                <a:solidFill>
                  <a:srgbClr val="1E4164"/>
                </a:solidFill>
              </a:rPr>
              <a:t>по бою стекол </a:t>
            </a:r>
          </a:p>
          <a:p>
            <a:r>
              <a:rPr lang="ru-RU" b="0" i="1" dirty="0">
                <a:solidFill>
                  <a:srgbClr val="1E4164"/>
                </a:solidFill>
              </a:rPr>
              <a:t>Урегулирование:</a:t>
            </a:r>
            <a:r>
              <a:rPr lang="ru-RU" dirty="0">
                <a:solidFill>
                  <a:srgbClr val="1E4164"/>
                </a:solidFill>
              </a:rPr>
              <a:t> 136,998,32</a:t>
            </a:r>
            <a:r>
              <a:rPr lang="en-US" dirty="0">
                <a:solidFill>
                  <a:srgbClr val="1E4164"/>
                </a:solidFill>
              </a:rPr>
              <a:t> USD </a:t>
            </a:r>
            <a:endParaRPr lang="ru-RU" dirty="0">
              <a:solidFill>
                <a:srgbClr val="1E4164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54" name="Прямоугольник 9"/>
          <p:cNvSpPr>
            <a:spLocks noChangeArrowheads="1"/>
          </p:cNvSpPr>
          <p:nvPr/>
        </p:nvSpPr>
        <p:spPr bwMode="auto">
          <a:xfrm>
            <a:off x="250825" y="3933056"/>
            <a:ext cx="88931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i="1" dirty="0" smtClean="0">
                <a:solidFill>
                  <a:srgbClr val="1E4164"/>
                </a:solidFill>
              </a:rPr>
              <a:t>Проблема:</a:t>
            </a:r>
            <a:r>
              <a:rPr lang="ru-RU" sz="1600" dirty="0" smtClean="0">
                <a:solidFill>
                  <a:srgbClr val="1E4164"/>
                </a:solidFill>
              </a:rPr>
              <a:t> </a:t>
            </a:r>
            <a:r>
              <a:rPr lang="ru-RU" sz="1600" dirty="0">
                <a:solidFill>
                  <a:srgbClr val="1E4164"/>
                </a:solidFill>
              </a:rPr>
              <a:t>неизвестно  время, обстоятельства и источник повреждений</a:t>
            </a:r>
          </a:p>
          <a:p>
            <a:r>
              <a:rPr lang="ru-RU" sz="1600" i="1" dirty="0">
                <a:solidFill>
                  <a:srgbClr val="006600"/>
                </a:solidFill>
              </a:rPr>
              <a:t>Решение:</a:t>
            </a:r>
            <a:r>
              <a:rPr lang="ru-RU" sz="1600" dirty="0">
                <a:solidFill>
                  <a:srgbClr val="006600"/>
                </a:solidFill>
              </a:rPr>
              <a:t> </a:t>
            </a:r>
            <a:r>
              <a:rPr lang="en-US" sz="1600" dirty="0">
                <a:solidFill>
                  <a:srgbClr val="006600"/>
                </a:solidFill>
              </a:rPr>
              <a:t> </a:t>
            </a:r>
            <a:r>
              <a:rPr lang="ru-RU" sz="1600" dirty="0">
                <a:solidFill>
                  <a:srgbClr val="1E4164"/>
                </a:solidFill>
              </a:rPr>
              <a:t>Аджастером были выделены области сосредоточения поврежденных стеклопакетов, прилегавших к границе участков СМР.</a:t>
            </a:r>
          </a:p>
          <a:p>
            <a:r>
              <a:rPr lang="ru-RU" sz="1600" dirty="0">
                <a:solidFill>
                  <a:srgbClr val="1E4164"/>
                </a:solidFill>
              </a:rPr>
              <a:t>Каждая </a:t>
            </a:r>
            <a:r>
              <a:rPr lang="en-US" sz="1600" dirty="0">
                <a:solidFill>
                  <a:srgbClr val="1E4164"/>
                </a:solidFill>
              </a:rPr>
              <a:t> </a:t>
            </a:r>
            <a:r>
              <a:rPr lang="ru-RU" sz="1600" dirty="0">
                <a:solidFill>
                  <a:srgbClr val="1E4164"/>
                </a:solidFill>
              </a:rPr>
              <a:t>такая  область - отдельный страховой случай </a:t>
            </a:r>
            <a:r>
              <a:rPr lang="en-US" sz="1600" dirty="0">
                <a:solidFill>
                  <a:srgbClr val="1E4164"/>
                </a:solidFill>
              </a:rPr>
              <a:t>/</a:t>
            </a:r>
            <a:r>
              <a:rPr lang="ru-RU" sz="1600" dirty="0">
                <a:solidFill>
                  <a:srgbClr val="1E4164"/>
                </a:solidFill>
              </a:rPr>
              <a:t> франшиза СМР. </a:t>
            </a:r>
          </a:p>
          <a:p>
            <a:r>
              <a:rPr lang="ru-RU" sz="1600" dirty="0">
                <a:solidFill>
                  <a:srgbClr val="1E4164"/>
                </a:solidFill>
              </a:rPr>
              <a:t>Повреждения единичных стеклопакетов, удаленных от СМР, - отдельные страховые случаи  </a:t>
            </a:r>
            <a:r>
              <a:rPr lang="en-US" sz="1600" dirty="0">
                <a:solidFill>
                  <a:srgbClr val="1E4164"/>
                </a:solidFill>
              </a:rPr>
              <a:t>/ </a:t>
            </a:r>
            <a:r>
              <a:rPr lang="ru-RU" sz="1600" dirty="0">
                <a:solidFill>
                  <a:srgbClr val="1E4164"/>
                </a:solidFill>
              </a:rPr>
              <a:t>франшиза по бою стекол.</a:t>
            </a:r>
          </a:p>
          <a:p>
            <a:endParaRPr lang="ru-RU" sz="1600" dirty="0">
              <a:solidFill>
                <a:srgbClr val="1E4164"/>
              </a:solidFill>
            </a:endParaRPr>
          </a:p>
        </p:txBody>
      </p:sp>
      <p:sp>
        <p:nvSpPr>
          <p:cNvPr id="55" name="Прямоугольник 22"/>
          <p:cNvSpPr>
            <a:spLocks noChangeArrowheads="1"/>
          </p:cNvSpPr>
          <p:nvPr/>
        </p:nvSpPr>
        <p:spPr bwMode="auto">
          <a:xfrm>
            <a:off x="323528" y="5949280"/>
            <a:ext cx="8496300" cy="720725"/>
          </a:xfrm>
          <a:prstGeom prst="rect">
            <a:avLst/>
          </a:prstGeom>
          <a:solidFill>
            <a:srgbClr val="FFFFFF"/>
          </a:solidFill>
          <a:ln w="15875" algn="ctr">
            <a:solidFill>
              <a:srgbClr val="1E4164"/>
            </a:solidFill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1E4164"/>
                </a:solidFill>
              </a:rPr>
              <a:t>Итог: Предложенный сценарий урегулирования был принят всеми участниками </a:t>
            </a:r>
          </a:p>
        </p:txBody>
      </p:sp>
      <p:pic>
        <p:nvPicPr>
          <p:cNvPr id="56" name="Picture 2" descr="IMG_05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4284663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indent="3175" algn="r" eaLnBrk="0" hangingPunct="0">
                <a:tabLst>
                  <a:tab pos="292100" algn="l"/>
                </a:tabLst>
                <a:defRPr/>
              </a:pPr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ru-RU" sz="3200" dirty="0" smtClean="0">
                  <a:solidFill>
                    <a:schemeClr val="bg1"/>
                  </a:solidFill>
                  <a:cs typeface="Times New Roman" pitchFamily="18" charset="0"/>
                </a:rPr>
                <a:t>Авария</a:t>
              </a:r>
            </a:p>
            <a:p>
              <a:pPr indent="3175" algn="r" eaLnBrk="0" hangingPunct="0">
                <a:tabLst>
                  <a:tab pos="292100" algn="l"/>
                </a:tabLst>
                <a:defRPr/>
              </a:pPr>
              <a:r>
                <a:rPr lang="ru-RU" sz="3200" dirty="0" smtClean="0">
                  <a:solidFill>
                    <a:schemeClr val="bg1"/>
                  </a:solidFill>
                  <a:cs typeface="Times New Roman" pitchFamily="18" charset="0"/>
                </a:rPr>
                <a:t> на СШГЭС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Прямоугольник 8"/>
          <p:cNvSpPr>
            <a:spLocks noChangeArrowheads="1"/>
          </p:cNvSpPr>
          <p:nvPr/>
        </p:nvSpPr>
        <p:spPr bwMode="auto">
          <a:xfrm>
            <a:off x="6047656" y="1268761"/>
            <a:ext cx="309634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0" i="1" dirty="0">
                <a:solidFill>
                  <a:srgbClr val="1E4164"/>
                </a:solidFill>
              </a:rPr>
              <a:t>Исходные данные: </a:t>
            </a:r>
            <a:r>
              <a:rPr lang="ru-RU" sz="1600" dirty="0" smtClean="0">
                <a:solidFill>
                  <a:srgbClr val="1E4164"/>
                </a:solidFill>
              </a:rPr>
              <a:t> базис возмещения  по оборудованию признанному </a:t>
            </a:r>
            <a:r>
              <a:rPr lang="ru-RU" sz="1600" dirty="0" smtClean="0">
                <a:solidFill>
                  <a:srgbClr val="1E4164"/>
                </a:solidFill>
              </a:rPr>
              <a:t>погибшим </a:t>
            </a:r>
            <a:endParaRPr lang="ru-RU" sz="1600" dirty="0" smtClean="0">
              <a:solidFill>
                <a:srgbClr val="1E4164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rgbClr val="1E4164"/>
                </a:solidFill>
              </a:rPr>
              <a:t>Перестраховочный слип - </a:t>
            </a:r>
            <a:r>
              <a:rPr lang="en-US" sz="1600" dirty="0" smtClean="0">
                <a:solidFill>
                  <a:srgbClr val="1E4164"/>
                </a:solidFill>
              </a:rPr>
              <a:t> </a:t>
            </a:r>
            <a:r>
              <a:rPr lang="ru-RU" sz="1600" dirty="0" smtClean="0">
                <a:solidFill>
                  <a:srgbClr val="1E4164"/>
                </a:solidFill>
              </a:rPr>
              <a:t>остаточная стоимость</a:t>
            </a:r>
            <a:endParaRPr lang="en-US" sz="1600" dirty="0" smtClean="0">
              <a:solidFill>
                <a:srgbClr val="1E4164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1E4164"/>
                </a:solidFill>
              </a:rPr>
              <a:t> </a:t>
            </a:r>
            <a:r>
              <a:rPr lang="ru-RU" sz="1600" dirty="0" smtClean="0">
                <a:solidFill>
                  <a:srgbClr val="1E4164"/>
                </a:solidFill>
              </a:rPr>
              <a:t>Прямой догово</a:t>
            </a:r>
            <a:r>
              <a:rPr lang="ru-RU" sz="1600" dirty="0" smtClean="0">
                <a:solidFill>
                  <a:srgbClr val="1E4164"/>
                </a:solidFill>
              </a:rPr>
              <a:t>р -  полная  восстановительная стоимость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rgbClr val="1E4164"/>
                </a:solidFill>
              </a:rPr>
              <a:t> страховая стоимость и там и там  - баланс</a:t>
            </a:r>
            <a:endParaRPr lang="ru-RU" sz="1600" dirty="0">
              <a:solidFill>
                <a:srgbClr val="1E4164"/>
              </a:solidFill>
            </a:endParaRPr>
          </a:p>
          <a:p>
            <a:r>
              <a:rPr lang="ru-RU" b="0" i="1" dirty="0">
                <a:solidFill>
                  <a:srgbClr val="1E4164"/>
                </a:solidFill>
              </a:rPr>
              <a:t>Претензия</a:t>
            </a:r>
            <a:r>
              <a:rPr lang="ru-RU" b="0" i="1" dirty="0" smtClean="0">
                <a:solidFill>
                  <a:srgbClr val="1E4164"/>
                </a:solidFill>
              </a:rPr>
              <a:t>: </a:t>
            </a:r>
            <a:r>
              <a:rPr lang="ru-RU" b="0" dirty="0" smtClean="0">
                <a:solidFill>
                  <a:srgbClr val="1E4164"/>
                </a:solidFill>
              </a:rPr>
              <a:t>  200 </a:t>
            </a:r>
            <a:r>
              <a:rPr lang="ru-RU" b="0" dirty="0" smtClean="0">
                <a:solidFill>
                  <a:srgbClr val="1E4164"/>
                </a:solidFill>
              </a:rPr>
              <a:t>млн. </a:t>
            </a:r>
            <a:r>
              <a:rPr lang="en-US" b="0" dirty="0" smtClean="0">
                <a:solidFill>
                  <a:srgbClr val="1E4164"/>
                </a:solidFill>
              </a:rPr>
              <a:t>USD</a:t>
            </a:r>
            <a:endParaRPr lang="ru-RU" dirty="0">
              <a:solidFill>
                <a:srgbClr val="1E4164"/>
              </a:solidFill>
            </a:endParaRPr>
          </a:p>
          <a:p>
            <a:r>
              <a:rPr lang="ru-RU" i="1" dirty="0" smtClean="0">
                <a:solidFill>
                  <a:srgbClr val="1E4164"/>
                </a:solidFill>
              </a:rPr>
              <a:t>Спор </a:t>
            </a:r>
            <a:r>
              <a:rPr lang="en-US" i="1" dirty="0" smtClean="0">
                <a:solidFill>
                  <a:srgbClr val="1E4164"/>
                </a:solidFill>
              </a:rPr>
              <a:t>-</a:t>
            </a:r>
            <a:r>
              <a:rPr lang="ru-RU" i="1" dirty="0" smtClean="0">
                <a:solidFill>
                  <a:srgbClr val="1E4164"/>
                </a:solidFill>
              </a:rPr>
              <a:t> 150 млн. </a:t>
            </a:r>
            <a:r>
              <a:rPr lang="en-US" i="1" dirty="0" smtClean="0">
                <a:solidFill>
                  <a:srgbClr val="1E4164"/>
                </a:solidFill>
              </a:rPr>
              <a:t>USD</a:t>
            </a:r>
            <a:endParaRPr lang="ru-RU" i="1" dirty="0" smtClean="0">
              <a:solidFill>
                <a:srgbClr val="1E4164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54" name="Прямоугольник 9"/>
          <p:cNvSpPr>
            <a:spLocks noChangeArrowheads="1"/>
          </p:cNvSpPr>
          <p:nvPr/>
        </p:nvSpPr>
        <p:spPr bwMode="auto">
          <a:xfrm>
            <a:off x="250825" y="4221088"/>
            <a:ext cx="8893175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i="1" dirty="0" smtClean="0">
                <a:solidFill>
                  <a:srgbClr val="1E4164"/>
                </a:solidFill>
              </a:rPr>
              <a:t>Проблема:</a:t>
            </a:r>
            <a:r>
              <a:rPr lang="ru-RU" sz="1600" dirty="0" smtClean="0">
                <a:solidFill>
                  <a:srgbClr val="1E4164"/>
                </a:solidFill>
              </a:rPr>
              <a:t> </a:t>
            </a:r>
            <a:r>
              <a:rPr lang="ru-RU" sz="1600" dirty="0" smtClean="0">
                <a:solidFill>
                  <a:srgbClr val="1E4164"/>
                </a:solidFill>
              </a:rPr>
              <a:t> Разногласия между страховщиком и перестраховщиками  в отношении применение </a:t>
            </a:r>
            <a:r>
              <a:rPr lang="ru-RU" sz="1600" dirty="0" smtClean="0">
                <a:solidFill>
                  <a:srgbClr val="1E4164"/>
                </a:solidFill>
              </a:rPr>
              <a:t>базиса возмещения по затратам на замену </a:t>
            </a:r>
            <a:r>
              <a:rPr lang="ru-RU" sz="1600" dirty="0" smtClean="0">
                <a:solidFill>
                  <a:srgbClr val="1E4164"/>
                </a:solidFill>
              </a:rPr>
              <a:t>погибшего  оборудования между страховщиком и перестраховщиками</a:t>
            </a:r>
            <a:endParaRPr lang="ru-RU" sz="1600" dirty="0">
              <a:solidFill>
                <a:srgbClr val="1E4164"/>
              </a:solidFill>
            </a:endParaRPr>
          </a:p>
          <a:p>
            <a:r>
              <a:rPr lang="ru-RU" sz="1600" i="1" dirty="0">
                <a:solidFill>
                  <a:srgbClr val="006600"/>
                </a:solidFill>
              </a:rPr>
              <a:t>Решение:</a:t>
            </a:r>
            <a:r>
              <a:rPr lang="ru-RU" sz="1600" dirty="0">
                <a:solidFill>
                  <a:srgbClr val="006600"/>
                </a:solidFill>
              </a:rPr>
              <a:t> </a:t>
            </a:r>
            <a:r>
              <a:rPr lang="ru-RU" sz="1600" dirty="0" smtClean="0">
                <a:solidFill>
                  <a:srgbClr val="1E4164"/>
                </a:solidFill>
              </a:rPr>
              <a:t>аджастеру  удалось   аргументировано убедить </a:t>
            </a:r>
            <a:r>
              <a:rPr lang="en-US" sz="1600" dirty="0" smtClean="0">
                <a:solidFill>
                  <a:srgbClr val="1E4164"/>
                </a:solidFill>
              </a:rPr>
              <a:t> </a:t>
            </a:r>
            <a:r>
              <a:rPr lang="ru-RU" sz="1600" dirty="0" smtClean="0">
                <a:solidFill>
                  <a:srgbClr val="1E4164"/>
                </a:solidFill>
              </a:rPr>
              <a:t>рынок</a:t>
            </a:r>
            <a:r>
              <a:rPr lang="ru-RU" sz="1600" dirty="0" smtClean="0">
                <a:solidFill>
                  <a:srgbClr val="1E4164"/>
                </a:solidFill>
              </a:rPr>
              <a:t>,  что вне зависимости  от  условий договора перестрахования следует </a:t>
            </a:r>
            <a:r>
              <a:rPr lang="ru-RU" sz="1600" dirty="0" smtClean="0">
                <a:solidFill>
                  <a:srgbClr val="1E4164"/>
                </a:solidFill>
              </a:rPr>
              <a:t>применять  </a:t>
            </a:r>
            <a:r>
              <a:rPr lang="ru-RU" sz="1600" dirty="0" smtClean="0">
                <a:solidFill>
                  <a:srgbClr val="1E4164"/>
                </a:solidFill>
              </a:rPr>
              <a:t>превалирующее Российское </a:t>
            </a:r>
            <a:r>
              <a:rPr lang="ru-RU" sz="1600" dirty="0" smtClean="0">
                <a:solidFill>
                  <a:srgbClr val="1E4164"/>
                </a:solidFill>
              </a:rPr>
              <a:t>право – к возмещению  балансовая стоимость</a:t>
            </a:r>
            <a:endParaRPr lang="ru-RU" sz="1600" dirty="0">
              <a:solidFill>
                <a:srgbClr val="1E4164"/>
              </a:solidFill>
            </a:endParaRPr>
          </a:p>
        </p:txBody>
      </p:sp>
      <p:sp>
        <p:nvSpPr>
          <p:cNvPr id="55" name="Прямоугольник 22"/>
          <p:cNvSpPr>
            <a:spLocks noChangeArrowheads="1"/>
          </p:cNvSpPr>
          <p:nvPr/>
        </p:nvSpPr>
        <p:spPr bwMode="auto">
          <a:xfrm>
            <a:off x="323528" y="5949280"/>
            <a:ext cx="8496300" cy="720725"/>
          </a:xfrm>
          <a:prstGeom prst="rect">
            <a:avLst/>
          </a:prstGeom>
          <a:solidFill>
            <a:srgbClr val="FFFFFF"/>
          </a:solidFill>
          <a:ln w="15875" algn="ctr">
            <a:solidFill>
              <a:srgbClr val="1E4164"/>
            </a:solidFill>
            <a:round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srgbClr val="1E4164"/>
                </a:solidFill>
              </a:rPr>
              <a:t>Итог: </a:t>
            </a:r>
            <a:r>
              <a:rPr lang="ru-RU" dirty="0" smtClean="0">
                <a:solidFill>
                  <a:srgbClr val="1E4164"/>
                </a:solidFill>
              </a:rPr>
              <a:t>Европейский  перестраховочный пул согласился с мнением  аджастера и выплатил возмещение в полном объеме</a:t>
            </a:r>
            <a:endParaRPr lang="ru-RU" dirty="0">
              <a:solidFill>
                <a:srgbClr val="1E4164"/>
              </a:solidFill>
            </a:endParaRP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214422"/>
            <a:ext cx="5429255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4422"/>
            <a:ext cx="2428892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ru-RU" sz="32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Основные принципы Аджастера</a:t>
              </a:r>
              <a:endParaRPr lang="ru-RU" sz="32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6" name="Схема 15"/>
          <p:cNvGraphicFramePr/>
          <p:nvPr/>
        </p:nvGraphicFramePr>
        <p:xfrm>
          <a:off x="251520" y="908720"/>
          <a:ext cx="842493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1187624" y="5229200"/>
            <a:ext cx="7884368" cy="1512168"/>
          </a:xfrm>
          <a:prstGeom prst="roundRect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203848" y="5373216"/>
            <a:ext cx="57606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3F7FB"/>
                </a:solidFill>
              </a:rPr>
              <a:t>Помочь  участникам  страховых отношений вернуть доверие к институту страхования – сегодня это  главная задача  работы </a:t>
            </a:r>
            <a:r>
              <a:rPr lang="ru-RU" sz="2000" dirty="0" err="1" smtClean="0">
                <a:solidFill>
                  <a:srgbClr val="F3F7FB"/>
                </a:solidFill>
              </a:rPr>
              <a:t>аджастера</a:t>
            </a:r>
            <a:r>
              <a:rPr lang="ru-RU" sz="2000" dirty="0" smtClean="0">
                <a:solidFill>
                  <a:srgbClr val="F3F7FB"/>
                </a:solidFill>
              </a:rPr>
              <a:t> </a:t>
            </a:r>
            <a:endParaRPr lang="ru-RU" sz="2000" dirty="0"/>
          </a:p>
        </p:txBody>
      </p:sp>
      <p:pic>
        <p:nvPicPr>
          <p:cNvPr id="3074" name="Picture 2" descr="C:\Users\Митя\Desktop\Images\stanchart-gryphon-acquisition-6sept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5373216"/>
            <a:ext cx="1584176" cy="126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ru-RU" sz="32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Цели </a:t>
              </a:r>
              <a:r>
                <a:rPr lang="ru-RU" sz="32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достигаемые путем развития </a:t>
              </a:r>
              <a:r>
                <a:rPr lang="ru-RU" sz="32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отрасли</a:t>
              </a:r>
            </a:p>
            <a:p>
              <a:pPr algn="r"/>
              <a:r>
                <a:rPr lang="ru-RU" sz="32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независимого урегулирования убытков в РФ </a:t>
              </a:r>
              <a:endParaRPr lang="ru-RU" sz="32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5" name="Схема 14"/>
          <p:cNvGraphicFramePr/>
          <p:nvPr/>
        </p:nvGraphicFramePr>
        <p:xfrm>
          <a:off x="251520" y="1268760"/>
          <a:ext cx="871296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 </a:t>
              </a:r>
              <a:r>
                <a:rPr lang="ru-RU" sz="3200" dirty="0" smtClean="0">
                  <a:solidFill>
                    <a:schemeClr val="bg1"/>
                  </a:solidFill>
                  <a:cs typeface="Times New Roman" pitchFamily="18" charset="0"/>
                </a:rPr>
                <a:t>Современное состояние </a:t>
              </a:r>
            </a:p>
            <a:p>
              <a:pPr algn="r"/>
              <a:r>
                <a:rPr lang="ru-RU" sz="3200" dirty="0" smtClean="0">
                  <a:solidFill>
                    <a:schemeClr val="bg1"/>
                  </a:solidFill>
                  <a:cs typeface="Times New Roman" pitchFamily="18" charset="0"/>
                </a:rPr>
                <a:t>отрасли урегулирования убытков в РФ</a:t>
              </a:r>
              <a:endParaRPr lang="ru-RU" sz="32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323528" y="1556792"/>
            <a:ext cx="8496944" cy="1728192"/>
          </a:xfrm>
          <a:prstGeom prst="roundRect">
            <a:avLst/>
          </a:prstGeom>
          <a:solidFill>
            <a:srgbClr val="1E4164"/>
          </a:solidFill>
          <a:ln w="12700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35696" y="5445224"/>
            <a:ext cx="5112568" cy="1198486"/>
          </a:xfrm>
          <a:prstGeom prst="roundRect">
            <a:avLst/>
          </a:prstGeom>
          <a:solidFill>
            <a:srgbClr val="B5CFE9"/>
          </a:solidFill>
          <a:ln w="12700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ru-RU" sz="2000" dirty="0" smtClean="0">
                <a:solidFill>
                  <a:srgbClr val="1E4164"/>
                </a:solidFill>
              </a:rPr>
              <a:t> Не использование  в полной мере  потенциала </a:t>
            </a:r>
            <a:r>
              <a:rPr lang="ru-RU" sz="2000" dirty="0" err="1" smtClean="0">
                <a:solidFill>
                  <a:srgbClr val="1E4164"/>
                </a:solidFill>
              </a:rPr>
              <a:t>аджастинга</a:t>
            </a:r>
            <a:r>
              <a:rPr lang="ru-RU" sz="2000" dirty="0" smtClean="0">
                <a:solidFill>
                  <a:srgbClr val="1E4164"/>
                </a:solidFill>
              </a:rPr>
              <a:t> отражается  на  качестве и эффективности </a:t>
            </a:r>
            <a:r>
              <a:rPr lang="ru-RU" sz="2000" dirty="0" smtClean="0">
                <a:solidFill>
                  <a:srgbClr val="1E4164"/>
                </a:solidFill>
              </a:rPr>
              <a:t>отечественного страхования</a:t>
            </a:r>
            <a:endParaRPr lang="ru-RU" sz="2000" dirty="0">
              <a:solidFill>
                <a:srgbClr val="1E4164"/>
              </a:solidFill>
            </a:endParaRPr>
          </a:p>
        </p:txBody>
      </p:sp>
      <p:sp>
        <p:nvSpPr>
          <p:cNvPr id="14" name="Штриховая стрелка вправо 13"/>
          <p:cNvSpPr/>
          <p:nvPr/>
        </p:nvSpPr>
        <p:spPr>
          <a:xfrm rot="5400000">
            <a:off x="4139952" y="3284984"/>
            <a:ext cx="288032" cy="432048"/>
          </a:xfrm>
          <a:prstGeom prst="stripedRightArrow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339752" y="1700808"/>
            <a:ext cx="64087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  <a:t>Одна из  проблем </a:t>
            </a:r>
            <a: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  <a:t>отрасли - </a:t>
            </a:r>
            <a:r>
              <a:rPr lang="ru-RU" sz="2400" dirty="0" smtClean="0">
                <a:solidFill>
                  <a:schemeClr val="bg1"/>
                </a:solidFill>
              </a:rPr>
              <a:t>отсутствие законодательно закрепленных инструментов независимого урегулирования убытков и оценки рисков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35696" y="3789040"/>
            <a:ext cx="5040560" cy="1080120"/>
          </a:xfrm>
          <a:prstGeom prst="roundRect">
            <a:avLst/>
          </a:prstGeom>
          <a:solidFill>
            <a:srgbClr val="B5CFE9"/>
          </a:solidFill>
          <a:ln w="12700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ru-RU" sz="2000" dirty="0" smtClean="0">
                <a:solidFill>
                  <a:srgbClr val="1E4164"/>
                </a:solidFill>
              </a:rPr>
              <a:t>Отсутствие в РФ профессии</a:t>
            </a:r>
          </a:p>
          <a:p>
            <a:pPr algn="ctr">
              <a:spcAft>
                <a:spcPts val="800"/>
              </a:spcAft>
            </a:pPr>
            <a:r>
              <a:rPr lang="ru-RU" sz="2000" dirty="0" smtClean="0">
                <a:solidFill>
                  <a:srgbClr val="1E4164"/>
                </a:solidFill>
              </a:rPr>
              <a:t> Страховой Аджастер</a:t>
            </a:r>
            <a:endParaRPr lang="ru-RU" sz="2000" dirty="0">
              <a:solidFill>
                <a:srgbClr val="1E4164"/>
              </a:solidFill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 rot="5400000">
            <a:off x="4211960" y="4941168"/>
            <a:ext cx="288032" cy="432048"/>
          </a:xfrm>
          <a:prstGeom prst="stripedRightArrow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Митя\Desktop\Images\imagesCAG87ZW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1728192" cy="129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</a:p>
            <a:p>
              <a:pPr algn="r"/>
              <a:r>
                <a:rPr lang="ru-RU" sz="3200" dirty="0" smtClean="0">
                  <a:solidFill>
                    <a:schemeClr val="bg1"/>
                  </a:solidFill>
                </a:rPr>
                <a:t>Российский страховой рынок-2014</a:t>
              </a:r>
              <a:r>
                <a:rPr lang="en-US" sz="3200" dirty="0" smtClean="0">
                  <a:solidFill>
                    <a:schemeClr val="bg1"/>
                  </a:solidFill>
                </a:rPr>
                <a:t>:</a:t>
              </a:r>
            </a:p>
            <a:p>
              <a:pPr algn="r"/>
              <a:r>
                <a:rPr lang="ru-RU" sz="3200" dirty="0" smtClean="0">
                  <a:solidFill>
                    <a:schemeClr val="bg1"/>
                  </a:solidFill>
                </a:rPr>
                <a:t>негативные тенденции</a:t>
              </a:r>
            </a:p>
            <a:p>
              <a:pPr algn="r"/>
              <a:endParaRPr lang="ru-RU" sz="32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Скругленный прямоугольник 16"/>
          <p:cNvSpPr/>
          <p:nvPr/>
        </p:nvSpPr>
        <p:spPr>
          <a:xfrm>
            <a:off x="683568" y="2060848"/>
            <a:ext cx="6120680" cy="1728192"/>
          </a:xfrm>
          <a:prstGeom prst="roundRect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ru-RU" sz="2000" dirty="0" smtClean="0"/>
              <a:t>снижение доверия </a:t>
            </a:r>
            <a:r>
              <a:rPr lang="ru-RU" sz="2000" dirty="0" smtClean="0"/>
              <a:t>Страхователя к результатам урегулирования убытков сотрудниками страховых компаний</a:t>
            </a:r>
          </a:p>
          <a:p>
            <a:pPr>
              <a:spcAft>
                <a:spcPts val="800"/>
              </a:spcAft>
            </a:pPr>
            <a:r>
              <a:rPr lang="ru-RU" sz="2000" dirty="0" smtClean="0"/>
              <a:t> более негативное </a:t>
            </a:r>
            <a:r>
              <a:rPr lang="ru-RU" sz="2000" dirty="0" smtClean="0"/>
              <a:t>отношение Страхователя к институту страхования в целом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43808" y="4941168"/>
            <a:ext cx="6120000" cy="1728192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ru-RU" dirty="0" smtClean="0">
                <a:solidFill>
                  <a:srgbClr val="1E4164"/>
                </a:solidFill>
              </a:rPr>
              <a:t>практика многих страховщиков отправлять клиента за страховой выплатой в суд</a:t>
            </a:r>
          </a:p>
          <a:p>
            <a:pPr>
              <a:spcAft>
                <a:spcPts val="800"/>
              </a:spcAft>
            </a:pPr>
            <a:r>
              <a:rPr lang="ru-RU" dirty="0" smtClean="0">
                <a:solidFill>
                  <a:srgbClr val="1E4164"/>
                </a:solidFill>
              </a:rPr>
              <a:t>уход недобросовестных страховых компаний с рынка без выполнения обязательств</a:t>
            </a:r>
          </a:p>
          <a:p>
            <a:pPr>
              <a:spcAft>
                <a:spcPts val="800"/>
              </a:spcAft>
            </a:pPr>
            <a:r>
              <a:rPr lang="ru-RU" dirty="0" smtClean="0">
                <a:solidFill>
                  <a:srgbClr val="1E4164"/>
                </a:solidFill>
              </a:rPr>
              <a:t>Занижение выплат затягивание процедур выплат</a:t>
            </a:r>
            <a:endParaRPr lang="ru-RU" dirty="0">
              <a:solidFill>
                <a:srgbClr val="1E4164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1556792"/>
            <a:ext cx="6048672" cy="504056"/>
          </a:xfrm>
          <a:prstGeom prst="roundRect">
            <a:avLst/>
          </a:prstGeom>
          <a:solidFill>
            <a:srgbClr val="B5CFE9"/>
          </a:solidFill>
          <a:ln w="9525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1E4164"/>
                </a:solidFill>
              </a:rPr>
              <a:t>Негативные тенденции: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23728" y="4437112"/>
            <a:ext cx="6048672" cy="504056"/>
          </a:xfrm>
          <a:prstGeom prst="roundRect">
            <a:avLst/>
          </a:prstGeom>
          <a:solidFill>
            <a:srgbClr val="B5CFE9"/>
          </a:solidFill>
          <a:ln w="9525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1E4164"/>
                </a:solidFill>
              </a:rPr>
              <a:t>Причины:</a:t>
            </a:r>
          </a:p>
        </p:txBody>
      </p:sp>
      <p:sp>
        <p:nvSpPr>
          <p:cNvPr id="20" name="Штриховая стрелка вправо 19"/>
          <p:cNvSpPr/>
          <p:nvPr/>
        </p:nvSpPr>
        <p:spPr>
          <a:xfrm rot="16200000">
            <a:off x="4319972" y="3897053"/>
            <a:ext cx="504056" cy="432048"/>
          </a:xfrm>
          <a:prstGeom prst="stripedRightArrow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 rot="16200000">
            <a:off x="2735796" y="3897052"/>
            <a:ext cx="504056" cy="432048"/>
          </a:xfrm>
          <a:prstGeom prst="stripedRightArrow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 rot="16200000">
            <a:off x="5976156" y="3897052"/>
            <a:ext cx="504056" cy="432048"/>
          </a:xfrm>
          <a:prstGeom prst="stripedRightArrow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ru-RU" sz="3200" dirty="0" smtClean="0">
                  <a:solidFill>
                    <a:schemeClr val="bg1"/>
                  </a:solidFill>
                  <a:cs typeface="Times New Roman" pitchFamily="18" charset="0"/>
                </a:rPr>
                <a:t>Современное состояние </a:t>
              </a:r>
            </a:p>
            <a:p>
              <a:pPr algn="r"/>
              <a:r>
                <a:rPr lang="ru-RU" sz="3200" dirty="0" smtClean="0">
                  <a:solidFill>
                    <a:schemeClr val="bg1"/>
                  </a:solidFill>
                  <a:cs typeface="Times New Roman" pitchFamily="18" charset="0"/>
                </a:rPr>
                <a:t>отрасли урегулирования убытков в РФ</a:t>
              </a:r>
              <a:endParaRPr lang="ru-RU" sz="32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4" name="Схема 13"/>
          <p:cNvGraphicFramePr/>
          <p:nvPr/>
        </p:nvGraphicFramePr>
        <p:xfrm>
          <a:off x="395536" y="1556792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115616" y="1556792"/>
            <a:ext cx="648072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dirty="0" smtClean="0">
                <a:solidFill>
                  <a:srgbClr val="1E4164"/>
                </a:solidFill>
              </a:rPr>
              <a:t>Размер убытка</a:t>
            </a:r>
            <a:endParaRPr lang="ru-RU" sz="2800" dirty="0">
              <a:solidFill>
                <a:srgbClr val="1E4164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1835696" y="1988840"/>
            <a:ext cx="0" cy="3024336"/>
          </a:xfrm>
          <a:prstGeom prst="straightConnector1">
            <a:avLst/>
          </a:prstGeom>
          <a:ln w="19050">
            <a:solidFill>
              <a:srgbClr val="1E41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ru-RU" sz="3200" dirty="0" smtClean="0">
                  <a:solidFill>
                    <a:schemeClr val="bg1"/>
                  </a:solidFill>
                  <a:cs typeface="Times New Roman" pitchFamily="18" charset="0"/>
                </a:rPr>
                <a:t>Современное состояние </a:t>
              </a:r>
            </a:p>
            <a:p>
              <a:pPr algn="r"/>
              <a:r>
                <a:rPr lang="ru-RU" sz="3200" dirty="0" smtClean="0">
                  <a:solidFill>
                    <a:schemeClr val="bg1"/>
                  </a:solidFill>
                  <a:cs typeface="Times New Roman" pitchFamily="18" charset="0"/>
                </a:rPr>
                <a:t>отрасли урегулирования убытков в РФ</a:t>
              </a:r>
              <a:endParaRPr lang="ru-RU" sz="32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Скругленный прямоугольник 8"/>
          <p:cNvSpPr/>
          <p:nvPr/>
        </p:nvSpPr>
        <p:spPr>
          <a:xfrm>
            <a:off x="755576" y="2276872"/>
            <a:ext cx="6120680" cy="1152128"/>
          </a:xfrm>
          <a:prstGeom prst="roundRect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ru-RU" sz="2000" dirty="0" smtClean="0"/>
              <a:t>традиционная  процедура урегулирования убытков сотрудниками страховых компаний и страховых брокеров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1556792"/>
            <a:ext cx="5796136" cy="720080"/>
          </a:xfrm>
          <a:prstGeom prst="roundRect">
            <a:avLst/>
          </a:prstGeom>
          <a:solidFill>
            <a:srgbClr val="B5CFE9"/>
          </a:solidFill>
          <a:ln w="9525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1E4164"/>
                </a:solidFill>
              </a:rPr>
              <a:t>Тенденции в сфере массовых видов страхования: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4005064"/>
            <a:ext cx="2304256" cy="720080"/>
          </a:xfrm>
          <a:prstGeom prst="roundRect">
            <a:avLst/>
          </a:prstGeom>
          <a:solidFill>
            <a:srgbClr val="B5CFE9"/>
          </a:solidFill>
          <a:ln w="9525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1E4164"/>
                </a:solidFill>
              </a:rPr>
              <a:t>Причины:</a:t>
            </a:r>
          </a:p>
        </p:txBody>
      </p:sp>
      <p:sp>
        <p:nvSpPr>
          <p:cNvPr id="15" name="Штриховая стрелка вправо 14"/>
          <p:cNvSpPr/>
          <p:nvPr/>
        </p:nvSpPr>
        <p:spPr>
          <a:xfrm rot="16200000">
            <a:off x="1511660" y="3465004"/>
            <a:ext cx="504056" cy="432048"/>
          </a:xfrm>
          <a:prstGeom prst="stripedRightArrow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 rot="5400000">
            <a:off x="5688124" y="3465004"/>
            <a:ext cx="504056" cy="432048"/>
          </a:xfrm>
          <a:prstGeom prst="stripedRightArrow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32040" y="4005064"/>
            <a:ext cx="2304256" cy="720080"/>
          </a:xfrm>
          <a:prstGeom prst="roundRect">
            <a:avLst/>
          </a:prstGeom>
          <a:solidFill>
            <a:srgbClr val="B5CFE9"/>
          </a:solidFill>
          <a:ln w="9525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1E4164"/>
                </a:solidFill>
              </a:rPr>
              <a:t>Следствия: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7544" y="4725144"/>
            <a:ext cx="3600400" cy="1728192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1E4164"/>
                </a:solidFill>
              </a:rPr>
              <a:t>Страхователь не знает  об альтернативной возможности  урегулирования убытков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1E4164"/>
                </a:solidFill>
              </a:rPr>
              <a:t>ценовая политика аджастинга</a:t>
            </a:r>
            <a:endParaRPr lang="ru-RU" dirty="0">
              <a:solidFill>
                <a:srgbClr val="1E4164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92080" y="4725144"/>
            <a:ext cx="3600400" cy="1728192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endParaRPr lang="ru-RU" dirty="0" smtClean="0">
              <a:solidFill>
                <a:srgbClr val="1E4164"/>
              </a:solidFill>
            </a:endParaRP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1E4164"/>
                </a:solidFill>
              </a:rPr>
              <a:t>недоверие Страхователя к результатам урегулирования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rgbClr val="1E4164"/>
                </a:solidFill>
              </a:rPr>
              <a:t>сниженный спрос на страховые продукты </a:t>
            </a:r>
          </a:p>
          <a:p>
            <a:pPr>
              <a:spcAft>
                <a:spcPts val="1200"/>
              </a:spcAft>
            </a:pPr>
            <a:endParaRPr lang="ru-RU" dirty="0">
              <a:solidFill>
                <a:srgbClr val="1E41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ru-RU" sz="3200" dirty="0" smtClean="0">
                  <a:solidFill>
                    <a:schemeClr val="bg1"/>
                  </a:solidFill>
                </a:rPr>
                <a:t>Развитие отрасли независимого</a:t>
              </a:r>
            </a:p>
            <a:p>
              <a:pPr algn="r"/>
              <a:r>
                <a:rPr lang="ru-RU" sz="3200" dirty="0" smtClean="0">
                  <a:solidFill>
                    <a:schemeClr val="bg1"/>
                  </a:solidFill>
                </a:rPr>
                <a:t>урегулирования убытков: реализованные проекты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Прямоугольник 16"/>
          <p:cNvSpPr/>
          <p:nvPr/>
        </p:nvSpPr>
        <p:spPr>
          <a:xfrm>
            <a:off x="251520" y="1412776"/>
            <a:ext cx="784887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rgbClr val="1E4164"/>
                </a:solidFill>
              </a:rPr>
              <a:t>В 2010 г. создана Национальная Ассоциация Страховых Аджастеров, вошедшая в состав Европейской Федерации </a:t>
            </a:r>
            <a:r>
              <a:rPr lang="ru-RU" sz="2000" dirty="0" err="1" smtClean="0">
                <a:solidFill>
                  <a:srgbClr val="1E4164"/>
                </a:solidFill>
              </a:rPr>
              <a:t>Лосс-Аджастеров</a:t>
            </a:r>
            <a:r>
              <a:rPr lang="ru-RU" sz="2000" dirty="0" smtClean="0">
                <a:solidFill>
                  <a:srgbClr val="1E4164"/>
                </a:solidFill>
              </a:rPr>
              <a:t> (</a:t>
            </a:r>
            <a:r>
              <a:rPr lang="en-US" sz="2000" dirty="0" smtClean="0">
                <a:solidFill>
                  <a:srgbClr val="1E4164"/>
                </a:solidFill>
              </a:rPr>
              <a:t>FUEDI</a:t>
            </a:r>
            <a:r>
              <a:rPr lang="ru-RU" sz="2000" dirty="0" smtClean="0">
                <a:solidFill>
                  <a:srgbClr val="1E4164"/>
                </a:solidFill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rgbClr val="1E4164"/>
                </a:solidFill>
              </a:rPr>
              <a:t>Подготовлена Концепция развития отрасли независимого урегулирования убытков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rgbClr val="1E4164"/>
                </a:solidFill>
              </a:rPr>
              <a:t>Сформулированы поправки в Закон о страховом деле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rgbClr val="1E4164"/>
                </a:solidFill>
              </a:rPr>
              <a:t>Разработан  проект Закона об </a:t>
            </a:r>
            <a:r>
              <a:rPr lang="ru-RU" sz="2000" dirty="0" err="1" smtClean="0">
                <a:solidFill>
                  <a:srgbClr val="1E4164"/>
                </a:solidFill>
              </a:rPr>
              <a:t>аджастерской</a:t>
            </a:r>
            <a:r>
              <a:rPr lang="ru-RU" sz="2000" dirty="0" smtClean="0">
                <a:solidFill>
                  <a:srgbClr val="1E4164"/>
                </a:solidFill>
              </a:rPr>
              <a:t> деятельности  (даны определения понятия Страхового аджастера, Страховой </a:t>
            </a:r>
            <a:r>
              <a:rPr lang="ru-RU" sz="2000" dirty="0" err="1" smtClean="0">
                <a:solidFill>
                  <a:srgbClr val="1E4164"/>
                </a:solidFill>
              </a:rPr>
              <a:t>аджастерской</a:t>
            </a:r>
            <a:r>
              <a:rPr lang="ru-RU" sz="2000" dirty="0" smtClean="0">
                <a:solidFill>
                  <a:srgbClr val="1E4164"/>
                </a:solidFill>
              </a:rPr>
              <a:t> деятельности,  сформулированы основные права и полномочия независимого аджастера; основные функции и обязанности; регламентация ответственности)</a:t>
            </a:r>
            <a:endParaRPr lang="ru-RU" sz="2000" dirty="0">
              <a:solidFill>
                <a:srgbClr val="1E4164"/>
              </a:solidFill>
            </a:endParaRPr>
          </a:p>
        </p:txBody>
      </p:sp>
      <p:pic>
        <p:nvPicPr>
          <p:cNvPr id="18" name="Picture 3" descr="C:\Users\Митя\Desktop\NAIA-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725144"/>
            <a:ext cx="16573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ru-RU" sz="3200" dirty="0" smtClean="0">
                  <a:solidFill>
                    <a:schemeClr val="bg1"/>
                  </a:solidFill>
                </a:rPr>
                <a:t>Развитие отрасли независимого</a:t>
              </a:r>
            </a:p>
            <a:p>
              <a:pPr algn="r"/>
              <a:r>
                <a:rPr lang="ru-RU" sz="3200" dirty="0" smtClean="0">
                  <a:solidFill>
                    <a:schemeClr val="bg1"/>
                  </a:solidFill>
                </a:rPr>
                <a:t>урегулирования убытков: реализуемые шаги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251520" y="1556792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rgbClr val="1E4164"/>
                </a:solidFill>
              </a:rPr>
              <a:t>Силами </a:t>
            </a:r>
            <a:r>
              <a:rPr lang="ru-RU" sz="2000" dirty="0" err="1" smtClean="0">
                <a:solidFill>
                  <a:srgbClr val="1E4164"/>
                </a:solidFill>
              </a:rPr>
              <a:t>специалистов-аджастеров</a:t>
            </a:r>
            <a:r>
              <a:rPr lang="ru-RU" sz="2000" dirty="0" smtClean="0">
                <a:solidFill>
                  <a:srgbClr val="1E4164"/>
                </a:solidFill>
              </a:rPr>
              <a:t> создается образовательный курс по специальности «Урегулирование убытков» на базе Финансового Университета при Правительстве РФ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rgbClr val="1E4164"/>
                </a:solidFill>
              </a:rPr>
              <a:t>Фактически разработана и  отлаживается компьютерная  образовательная программа дистанционного обучения совместно с  FUEDI 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rgbClr val="1E4164"/>
                </a:solidFill>
              </a:rPr>
              <a:t>На базе европейских профессиональных стандартов разрабатывается система аттестации и сертификации специалистов по урегулированию убытков </a:t>
            </a:r>
            <a:endParaRPr lang="ru-RU" sz="2000" dirty="0">
              <a:solidFill>
                <a:srgbClr val="1E4164"/>
              </a:solidFill>
            </a:endParaRPr>
          </a:p>
        </p:txBody>
      </p:sp>
      <p:pic>
        <p:nvPicPr>
          <p:cNvPr id="10" name="Picture 3" descr="C:\Users\Митя\Desktop\NAIA-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725144"/>
            <a:ext cx="16573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ru-RU" sz="3200" dirty="0" smtClean="0">
                  <a:solidFill>
                    <a:schemeClr val="bg1"/>
                  </a:solidFill>
                </a:rPr>
                <a:t>Повреждение ГРЭС</a:t>
              </a:r>
            </a:p>
            <a:p>
              <a:pPr algn="r"/>
              <a:r>
                <a:rPr lang="ru-RU" sz="3200" dirty="0" smtClean="0">
                  <a:solidFill>
                    <a:schemeClr val="bg1"/>
                  </a:solidFill>
                </a:rPr>
                <a:t> в результате противоправных действий</a:t>
              </a:r>
              <a:endParaRPr lang="ru-RU" sz="32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Прямоугольник 8"/>
          <p:cNvSpPr>
            <a:spLocks noChangeArrowheads="1"/>
          </p:cNvSpPr>
          <p:nvPr/>
        </p:nvSpPr>
        <p:spPr bwMode="auto">
          <a:xfrm>
            <a:off x="4716463" y="1196975"/>
            <a:ext cx="4427537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0" i="1" dirty="0">
                <a:solidFill>
                  <a:srgbClr val="1E4164"/>
                </a:solidFill>
              </a:rPr>
              <a:t>Исходные данные: </a:t>
            </a:r>
            <a:r>
              <a:rPr lang="ru-RU" sz="1600" dirty="0" smtClean="0">
                <a:solidFill>
                  <a:srgbClr val="1E4164"/>
                </a:solidFill>
              </a:rPr>
              <a:t>Повреждение основного оборудования станции и конструкций здания в результате серии взрывов и последующего пожара</a:t>
            </a:r>
            <a:r>
              <a:rPr lang="ru-RU" sz="1600" i="1" dirty="0" smtClean="0">
                <a:solidFill>
                  <a:srgbClr val="1E4164"/>
                </a:solidFill>
              </a:rPr>
              <a:t>. </a:t>
            </a:r>
            <a:endParaRPr lang="ru-RU" sz="1600" dirty="0">
              <a:solidFill>
                <a:srgbClr val="1E4164"/>
              </a:solidFill>
            </a:endParaRPr>
          </a:p>
          <a:p>
            <a:r>
              <a:rPr lang="ru-RU" b="0" i="1" dirty="0">
                <a:solidFill>
                  <a:srgbClr val="1E4164"/>
                </a:solidFill>
              </a:rPr>
              <a:t>Претензия:</a:t>
            </a:r>
            <a:r>
              <a:rPr lang="ru-RU" dirty="0">
                <a:solidFill>
                  <a:srgbClr val="1E4164"/>
                </a:solidFill>
              </a:rPr>
              <a:t> </a:t>
            </a:r>
            <a:r>
              <a:rPr lang="ru-RU" dirty="0" smtClean="0">
                <a:solidFill>
                  <a:srgbClr val="1E4164"/>
                </a:solidFill>
              </a:rPr>
              <a:t>Около 800 млн. руб.</a:t>
            </a:r>
            <a:endParaRPr lang="ru-RU" dirty="0">
              <a:solidFill>
                <a:srgbClr val="1E4164"/>
              </a:solidFill>
            </a:endParaRPr>
          </a:p>
          <a:p>
            <a:r>
              <a:rPr lang="ru-RU" b="0" i="1" dirty="0" smtClean="0">
                <a:solidFill>
                  <a:srgbClr val="1E4164"/>
                </a:solidFill>
              </a:rPr>
              <a:t>Урегулирование</a:t>
            </a:r>
            <a:r>
              <a:rPr lang="ru-RU" b="0" i="1" dirty="0">
                <a:solidFill>
                  <a:srgbClr val="1E4164"/>
                </a:solidFill>
              </a:rPr>
              <a:t>:</a:t>
            </a:r>
            <a:r>
              <a:rPr lang="ru-RU" dirty="0">
                <a:solidFill>
                  <a:srgbClr val="1E4164"/>
                </a:solidFill>
              </a:rPr>
              <a:t> </a:t>
            </a:r>
            <a:r>
              <a:rPr lang="ru-RU" dirty="0" smtClean="0">
                <a:solidFill>
                  <a:srgbClr val="1E4164"/>
                </a:solidFill>
              </a:rPr>
              <a:t>Около </a:t>
            </a:r>
            <a:r>
              <a:rPr lang="en-US" dirty="0" smtClean="0">
                <a:solidFill>
                  <a:srgbClr val="1E4164"/>
                </a:solidFill>
              </a:rPr>
              <a:t>500</a:t>
            </a:r>
            <a:r>
              <a:rPr lang="ru-RU" dirty="0" smtClean="0">
                <a:solidFill>
                  <a:srgbClr val="1E4164"/>
                </a:solidFill>
              </a:rPr>
              <a:t> млн. руб. (брутто, без учета стоимости годных остатков)</a:t>
            </a:r>
            <a:endParaRPr lang="ru-RU" dirty="0">
              <a:solidFill>
                <a:srgbClr val="1E4164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54" name="Прямоугольник 9"/>
          <p:cNvSpPr>
            <a:spLocks noChangeArrowheads="1"/>
          </p:cNvSpPr>
          <p:nvPr/>
        </p:nvSpPr>
        <p:spPr bwMode="auto">
          <a:xfrm>
            <a:off x="250825" y="3933056"/>
            <a:ext cx="8893175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i="1" dirty="0" smtClean="0">
                <a:solidFill>
                  <a:srgbClr val="1E4164"/>
                </a:solidFill>
              </a:rPr>
              <a:t>Проблема:</a:t>
            </a:r>
            <a:r>
              <a:rPr lang="ru-RU" sz="1600" dirty="0" smtClean="0">
                <a:solidFill>
                  <a:srgbClr val="1E4164"/>
                </a:solidFill>
              </a:rPr>
              <a:t> Выполнение полной модернизации оборудования станции и сопутствующего оборудования. Отсутствие подробной претензии, детализирующей необходимые расходы. Вынужденная работа  аджастера с фактически понесенными расходами  с выделением улучшений и несвязанных с событием затрат.</a:t>
            </a:r>
            <a:endParaRPr lang="ru-RU" sz="1600" dirty="0">
              <a:solidFill>
                <a:srgbClr val="1E4164"/>
              </a:solidFill>
            </a:endParaRPr>
          </a:p>
          <a:p>
            <a:r>
              <a:rPr lang="ru-RU" sz="1600" i="1" dirty="0">
                <a:solidFill>
                  <a:srgbClr val="006600"/>
                </a:solidFill>
              </a:rPr>
              <a:t>Решение:</a:t>
            </a:r>
            <a:r>
              <a:rPr lang="ru-RU" sz="1600" dirty="0">
                <a:solidFill>
                  <a:srgbClr val="006600"/>
                </a:solidFill>
              </a:rPr>
              <a:t> </a:t>
            </a:r>
            <a:r>
              <a:rPr lang="ru-RU" sz="1600" i="1" dirty="0" smtClean="0">
                <a:solidFill>
                  <a:srgbClr val="1E4164"/>
                </a:solidFill>
              </a:rPr>
              <a:t>привлечение эксперта-оценщика для оценки стоимости восстановления и  расчета   восстановительной стоимости полного аналога оборудования</a:t>
            </a:r>
            <a:r>
              <a:rPr lang="ru-RU" sz="1600" dirty="0" smtClean="0">
                <a:solidFill>
                  <a:srgbClr val="1E4164"/>
                </a:solidFill>
              </a:rPr>
              <a:t>.</a:t>
            </a:r>
            <a:endParaRPr lang="ru-RU" sz="1600" dirty="0">
              <a:solidFill>
                <a:srgbClr val="1E4164"/>
              </a:solidFill>
            </a:endParaRPr>
          </a:p>
          <a:p>
            <a:endParaRPr lang="ru-RU" sz="1600" dirty="0">
              <a:solidFill>
                <a:srgbClr val="1E4164"/>
              </a:solidFill>
            </a:endParaRPr>
          </a:p>
        </p:txBody>
      </p:sp>
      <p:sp>
        <p:nvSpPr>
          <p:cNvPr id="55" name="Прямоугольник 22"/>
          <p:cNvSpPr>
            <a:spLocks noChangeArrowheads="1"/>
          </p:cNvSpPr>
          <p:nvPr/>
        </p:nvSpPr>
        <p:spPr bwMode="auto">
          <a:xfrm>
            <a:off x="323528" y="5805264"/>
            <a:ext cx="8496300" cy="936104"/>
          </a:xfrm>
          <a:prstGeom prst="rect">
            <a:avLst/>
          </a:prstGeom>
          <a:solidFill>
            <a:srgbClr val="FFFFFF"/>
          </a:solidFill>
          <a:ln w="15875" algn="ctr">
            <a:solidFill>
              <a:srgbClr val="1E4164"/>
            </a:solidFill>
            <a:round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srgbClr val="1E4164"/>
                </a:solidFill>
              </a:rPr>
              <a:t>Итог: </a:t>
            </a:r>
            <a:r>
              <a:rPr lang="ru-RU" dirty="0" smtClean="0">
                <a:solidFill>
                  <a:srgbClr val="1E4164"/>
                </a:solidFill>
              </a:rPr>
              <a:t>Аджастер с помощью привлеченных технических консультантов произвел расчет возмещения аналога поврежденного оборудования с выделением затрат на модернизацию и урегулировал событие.</a:t>
            </a:r>
            <a:endParaRPr lang="ru-RU" dirty="0">
              <a:solidFill>
                <a:srgbClr val="1E4164"/>
              </a:solidFill>
            </a:endParaRPr>
          </a:p>
        </p:txBody>
      </p:sp>
      <p:pic>
        <p:nvPicPr>
          <p:cNvPr id="12" name="Рисунок 1" descr="MIT_6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96752"/>
            <a:ext cx="3779911" cy="266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ru-RU" sz="3200" dirty="0" smtClean="0">
                  <a:solidFill>
                    <a:schemeClr val="bg1"/>
                  </a:solidFill>
                </a:rPr>
                <a:t>Национальная Ассоциация Страховых Аджастеров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0" y="5445224"/>
            <a:ext cx="777679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0" i="1" dirty="0">
                <a:solidFill>
                  <a:srgbClr val="1E4164"/>
                </a:solidFill>
              </a:rPr>
              <a:t>129515, г.Москва, ул.Академика Королева, д.4, корп.4.</a:t>
            </a:r>
          </a:p>
          <a:p>
            <a:pPr algn="ctr">
              <a:spcBef>
                <a:spcPts val="600"/>
              </a:spcBef>
            </a:pPr>
            <a:r>
              <a:rPr lang="ru-RU" sz="2000" b="0" i="1" dirty="0">
                <a:solidFill>
                  <a:srgbClr val="1E4164"/>
                </a:solidFill>
              </a:rPr>
              <a:t>Тел.(</a:t>
            </a:r>
            <a:r>
              <a:rPr lang="en-US" sz="2000" b="0" i="1" dirty="0">
                <a:solidFill>
                  <a:srgbClr val="1E4164"/>
                </a:solidFill>
              </a:rPr>
              <a:t>**7-495) 760 0632</a:t>
            </a:r>
            <a:endParaRPr lang="ru-RU" sz="2000" b="0" i="1" dirty="0">
              <a:solidFill>
                <a:srgbClr val="1E4164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2000" b="0" i="1" dirty="0" smtClean="0">
                <a:solidFill>
                  <a:srgbClr val="1E4164"/>
                </a:solidFill>
              </a:rPr>
              <a:t>www.naia-rus.ru</a:t>
            </a:r>
            <a:r>
              <a:rPr lang="ru-RU" sz="2000" b="0" i="1" dirty="0" smtClean="0">
                <a:solidFill>
                  <a:srgbClr val="1E4164"/>
                </a:solidFill>
              </a:rPr>
              <a:t> 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691680" y="2492896"/>
            <a:ext cx="5621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1E4164"/>
                </a:solidFill>
              </a:rPr>
              <a:t>Благодарю за внимание!</a:t>
            </a:r>
            <a:endParaRPr lang="ru-RU" sz="4000" dirty="0">
              <a:solidFill>
                <a:srgbClr val="1E4164"/>
              </a:solidFill>
            </a:endParaRPr>
          </a:p>
        </p:txBody>
      </p:sp>
      <p:pic>
        <p:nvPicPr>
          <p:cNvPr id="14" name="Picture 3" descr="C:\Users\Митя\Desktop\NAIA-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725144"/>
            <a:ext cx="16573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</a:p>
            <a:p>
              <a:pPr algn="r"/>
              <a:r>
                <a:rPr lang="ru-RU" sz="3200" dirty="0" smtClean="0">
                  <a:solidFill>
                    <a:schemeClr val="bg1"/>
                  </a:solidFill>
                </a:rPr>
                <a:t>Российский страховой рынок-2014</a:t>
              </a:r>
              <a:r>
                <a:rPr lang="en-US" sz="3200" dirty="0" smtClean="0">
                  <a:solidFill>
                    <a:schemeClr val="bg1"/>
                  </a:solidFill>
                </a:rPr>
                <a:t>:</a:t>
              </a:r>
            </a:p>
            <a:p>
              <a:pPr algn="r"/>
              <a:r>
                <a:rPr lang="ru-RU" sz="3200" dirty="0" smtClean="0">
                  <a:solidFill>
                    <a:schemeClr val="bg1"/>
                  </a:solidFill>
                </a:rPr>
                <a:t>негативные тенденции</a:t>
              </a:r>
            </a:p>
            <a:p>
              <a:pPr algn="r"/>
              <a:endParaRPr lang="ru-RU" sz="32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Скругленный прямоугольник 16"/>
          <p:cNvSpPr/>
          <p:nvPr/>
        </p:nvSpPr>
        <p:spPr>
          <a:xfrm>
            <a:off x="683568" y="2060848"/>
            <a:ext cx="6120680" cy="1728192"/>
          </a:xfrm>
          <a:prstGeom prst="roundRect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ru-RU" sz="2000" dirty="0" smtClean="0"/>
              <a:t>скептическое  отношение  зарубежного перестраховочного рынка  </a:t>
            </a:r>
            <a:r>
              <a:rPr lang="ru-RU" sz="2000" dirty="0" smtClean="0"/>
              <a:t>к российской системе страхования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43808" y="4941168"/>
            <a:ext cx="6120000" cy="1728192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ru-RU" dirty="0" smtClean="0">
                <a:solidFill>
                  <a:srgbClr val="1E4164"/>
                </a:solidFill>
              </a:rPr>
              <a:t>в ряде случаев при реализации убытка имеет место не столько справедливое его урегулирование, сколько желание </a:t>
            </a:r>
            <a:r>
              <a:rPr lang="ru-RU" dirty="0" smtClean="0">
                <a:solidFill>
                  <a:srgbClr val="1E4164"/>
                </a:solidFill>
              </a:rPr>
              <a:t> прямого Страховщика </a:t>
            </a:r>
            <a:r>
              <a:rPr lang="ru-RU" dirty="0" smtClean="0">
                <a:solidFill>
                  <a:srgbClr val="1E4164"/>
                </a:solidFill>
              </a:rPr>
              <a:t>«удержать» Страхователя «за счет» Перестраховщика</a:t>
            </a:r>
            <a:endParaRPr lang="ru-RU" dirty="0">
              <a:solidFill>
                <a:srgbClr val="1E4164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1556792"/>
            <a:ext cx="6048672" cy="504056"/>
          </a:xfrm>
          <a:prstGeom prst="roundRect">
            <a:avLst/>
          </a:prstGeom>
          <a:solidFill>
            <a:srgbClr val="B5CFE9"/>
          </a:solidFill>
          <a:ln w="9525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1E4164"/>
                </a:solidFill>
              </a:rPr>
              <a:t>Негативные тенденции: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23728" y="4437112"/>
            <a:ext cx="6048672" cy="504056"/>
          </a:xfrm>
          <a:prstGeom prst="roundRect">
            <a:avLst/>
          </a:prstGeom>
          <a:solidFill>
            <a:srgbClr val="B5CFE9"/>
          </a:solidFill>
          <a:ln w="9525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1E4164"/>
                </a:solidFill>
              </a:rPr>
              <a:t>Причины:</a:t>
            </a:r>
          </a:p>
        </p:txBody>
      </p:sp>
      <p:sp>
        <p:nvSpPr>
          <p:cNvPr id="20" name="Штриховая стрелка вправо 19"/>
          <p:cNvSpPr/>
          <p:nvPr/>
        </p:nvSpPr>
        <p:spPr>
          <a:xfrm rot="16200000">
            <a:off x="4319972" y="3897053"/>
            <a:ext cx="504056" cy="432048"/>
          </a:xfrm>
          <a:prstGeom prst="stripedRightArrow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 rot="16200000">
            <a:off x="2735796" y="3897052"/>
            <a:ext cx="504056" cy="432048"/>
          </a:xfrm>
          <a:prstGeom prst="stripedRightArrow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 rot="16200000">
            <a:off x="5976156" y="3897052"/>
            <a:ext cx="504056" cy="432048"/>
          </a:xfrm>
          <a:prstGeom prst="stripedRightArrow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</a:p>
            <a:p>
              <a:pPr algn="r"/>
              <a:r>
                <a:rPr lang="ru-RU" sz="3200" dirty="0" smtClean="0">
                  <a:solidFill>
                    <a:schemeClr val="bg1"/>
                  </a:solidFill>
                </a:rPr>
                <a:t>Российский страховой рынок-2014</a:t>
              </a:r>
              <a:r>
                <a:rPr lang="en-US" sz="3200" dirty="0" smtClean="0">
                  <a:solidFill>
                    <a:schemeClr val="bg1"/>
                  </a:solidFill>
                </a:rPr>
                <a:t>:</a:t>
              </a:r>
            </a:p>
            <a:p>
              <a:pPr algn="r"/>
              <a:r>
                <a:rPr lang="ru-RU" sz="3200" dirty="0" smtClean="0">
                  <a:solidFill>
                    <a:schemeClr val="bg1"/>
                  </a:solidFill>
                </a:rPr>
                <a:t>негативные тенденции</a:t>
              </a:r>
            </a:p>
            <a:p>
              <a:pPr algn="r"/>
              <a:endParaRPr lang="ru-RU" sz="32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Скругленный прямоугольник 16"/>
          <p:cNvSpPr/>
          <p:nvPr/>
        </p:nvSpPr>
        <p:spPr>
          <a:xfrm>
            <a:off x="683568" y="2060848"/>
            <a:ext cx="6120680" cy="1728192"/>
          </a:xfrm>
          <a:prstGeom prst="roundRect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ru-RU" sz="2000" dirty="0" smtClean="0"/>
              <a:t>несение Страховщиком повышенной рисковой нагрузки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43808" y="4941168"/>
            <a:ext cx="6120000" cy="1728192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ru-RU" dirty="0" smtClean="0">
                <a:solidFill>
                  <a:srgbClr val="1E4164"/>
                </a:solidFill>
              </a:rPr>
              <a:t>Недобросовестность Страхователя (преднамеренное страховое мошенничество, подписание «кабальных» договоров страхования) </a:t>
            </a:r>
          </a:p>
          <a:p>
            <a:pPr>
              <a:spcAft>
                <a:spcPts val="800"/>
              </a:spcAft>
            </a:pPr>
            <a:r>
              <a:rPr lang="ru-RU" dirty="0" smtClean="0">
                <a:solidFill>
                  <a:srgbClr val="1E4164"/>
                </a:solidFill>
              </a:rPr>
              <a:t>Недостаточная компетенция Страховщика</a:t>
            </a:r>
            <a:endParaRPr lang="ru-RU" dirty="0">
              <a:solidFill>
                <a:srgbClr val="1E4164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1556792"/>
            <a:ext cx="6048672" cy="504056"/>
          </a:xfrm>
          <a:prstGeom prst="roundRect">
            <a:avLst/>
          </a:prstGeom>
          <a:solidFill>
            <a:srgbClr val="B5CFE9"/>
          </a:solidFill>
          <a:ln w="9525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1E4164"/>
                </a:solidFill>
              </a:rPr>
              <a:t>Негативные тенденции: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23728" y="4437112"/>
            <a:ext cx="6048672" cy="504056"/>
          </a:xfrm>
          <a:prstGeom prst="roundRect">
            <a:avLst/>
          </a:prstGeom>
          <a:solidFill>
            <a:srgbClr val="B5CFE9"/>
          </a:solidFill>
          <a:ln w="9525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1E4164"/>
                </a:solidFill>
              </a:rPr>
              <a:t>Причины:</a:t>
            </a:r>
          </a:p>
        </p:txBody>
      </p:sp>
      <p:sp>
        <p:nvSpPr>
          <p:cNvPr id="20" name="Штриховая стрелка вправо 19"/>
          <p:cNvSpPr/>
          <p:nvPr/>
        </p:nvSpPr>
        <p:spPr>
          <a:xfrm rot="16200000">
            <a:off x="4319972" y="3897053"/>
            <a:ext cx="504056" cy="432048"/>
          </a:xfrm>
          <a:prstGeom prst="stripedRightArrow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 rot="16200000">
            <a:off x="2735796" y="3897052"/>
            <a:ext cx="504056" cy="432048"/>
          </a:xfrm>
          <a:prstGeom prst="stripedRightArrow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 rot="16200000">
            <a:off x="5976156" y="3897052"/>
            <a:ext cx="504056" cy="432048"/>
          </a:xfrm>
          <a:prstGeom prst="stripedRightArrow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</a:p>
            <a:p>
              <a:pPr algn="r"/>
              <a:r>
                <a:rPr lang="ru-RU" sz="3200" dirty="0" smtClean="0">
                  <a:solidFill>
                    <a:schemeClr val="bg1"/>
                  </a:solidFill>
                </a:rPr>
                <a:t>Российский страховой рынок-2014</a:t>
              </a:r>
              <a:r>
                <a:rPr lang="en-US" sz="3200" dirty="0" smtClean="0">
                  <a:solidFill>
                    <a:schemeClr val="bg1"/>
                  </a:solidFill>
                </a:rPr>
                <a:t>:</a:t>
              </a:r>
            </a:p>
            <a:p>
              <a:pPr algn="r"/>
              <a:r>
                <a:rPr lang="ru-RU" sz="3200" dirty="0" smtClean="0">
                  <a:solidFill>
                    <a:schemeClr val="bg1"/>
                  </a:solidFill>
                </a:rPr>
                <a:t>негативные тенденции</a:t>
              </a:r>
            </a:p>
            <a:p>
              <a:pPr algn="r"/>
              <a:endParaRPr lang="ru-RU" sz="32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Скругленный прямоугольник 16"/>
          <p:cNvSpPr/>
          <p:nvPr/>
        </p:nvSpPr>
        <p:spPr>
          <a:xfrm>
            <a:off x="683568" y="2060848"/>
            <a:ext cx="6120680" cy="1728192"/>
          </a:xfrm>
          <a:prstGeom prst="roundRect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ru-RU" sz="2000" dirty="0" smtClean="0"/>
              <a:t>проблемы   и конфликты при урегулировании убытков</a:t>
            </a:r>
          </a:p>
          <a:p>
            <a:pPr>
              <a:spcAft>
                <a:spcPts val="800"/>
              </a:spcAft>
            </a:pPr>
            <a:r>
              <a:rPr lang="ru-RU" sz="2000" dirty="0" smtClean="0"/>
              <a:t>невозможность Страховщика отвечать по своим обязательствам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43808" y="4941168"/>
            <a:ext cx="6120000" cy="1728192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ru-RU" dirty="0" smtClean="0">
                <a:solidFill>
                  <a:srgbClr val="1E4164"/>
                </a:solidFill>
              </a:rPr>
              <a:t>недостаточно высокий профессиональный уровень </a:t>
            </a:r>
            <a:r>
              <a:rPr lang="ru-RU" dirty="0" err="1" smtClean="0">
                <a:solidFill>
                  <a:srgbClr val="1E4164"/>
                </a:solidFill>
              </a:rPr>
              <a:t>андеррайтинга</a:t>
            </a:r>
            <a:endParaRPr lang="ru-RU" dirty="0" smtClean="0">
              <a:solidFill>
                <a:srgbClr val="1E4164"/>
              </a:solidFill>
            </a:endParaRPr>
          </a:p>
          <a:p>
            <a:pPr>
              <a:spcAft>
                <a:spcPts val="800"/>
              </a:spcAft>
            </a:pPr>
            <a:r>
              <a:rPr lang="ru-RU" dirty="0" smtClean="0">
                <a:solidFill>
                  <a:srgbClr val="1E4164"/>
                </a:solidFill>
              </a:rPr>
              <a:t>недостаточная  </a:t>
            </a:r>
            <a:r>
              <a:rPr lang="ru-RU" dirty="0" smtClean="0">
                <a:solidFill>
                  <a:srgbClr val="1E4164"/>
                </a:solidFill>
              </a:rPr>
              <a:t>проработка условий договоров страхования и перестрахования</a:t>
            </a:r>
            <a:endParaRPr lang="ru-RU" dirty="0">
              <a:solidFill>
                <a:srgbClr val="1E4164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1556792"/>
            <a:ext cx="6048672" cy="504056"/>
          </a:xfrm>
          <a:prstGeom prst="roundRect">
            <a:avLst/>
          </a:prstGeom>
          <a:solidFill>
            <a:srgbClr val="B5CFE9"/>
          </a:solidFill>
          <a:ln w="9525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1E4164"/>
                </a:solidFill>
              </a:rPr>
              <a:t>Негативные тенденции: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23728" y="4437112"/>
            <a:ext cx="6048672" cy="504056"/>
          </a:xfrm>
          <a:prstGeom prst="roundRect">
            <a:avLst/>
          </a:prstGeom>
          <a:solidFill>
            <a:srgbClr val="B5CFE9"/>
          </a:solidFill>
          <a:ln w="9525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1E4164"/>
                </a:solidFill>
              </a:rPr>
              <a:t>Причины:</a:t>
            </a:r>
          </a:p>
        </p:txBody>
      </p:sp>
      <p:sp>
        <p:nvSpPr>
          <p:cNvPr id="20" name="Штриховая стрелка вправо 19"/>
          <p:cNvSpPr/>
          <p:nvPr/>
        </p:nvSpPr>
        <p:spPr>
          <a:xfrm rot="16200000">
            <a:off x="4319972" y="3897053"/>
            <a:ext cx="504056" cy="432048"/>
          </a:xfrm>
          <a:prstGeom prst="stripedRightArrow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 rot="16200000">
            <a:off x="2735796" y="3897052"/>
            <a:ext cx="504056" cy="432048"/>
          </a:xfrm>
          <a:prstGeom prst="stripedRightArrow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 rot="16200000">
            <a:off x="5976156" y="3897052"/>
            <a:ext cx="504056" cy="432048"/>
          </a:xfrm>
          <a:prstGeom prst="stripedRightArrow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ru-RU" sz="32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Проблемы современно</a:t>
              </a:r>
              <a:r>
                <a:rPr lang="ru-RU" sz="32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й</a:t>
              </a:r>
              <a:r>
                <a:rPr lang="ru-RU" sz="32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страховой отрасли в РФ</a:t>
              </a:r>
              <a:endParaRPr lang="ru-RU" sz="32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Скругленный прямоугольник 14"/>
          <p:cNvSpPr/>
          <p:nvPr/>
        </p:nvSpPr>
        <p:spPr>
          <a:xfrm>
            <a:off x="395536" y="1484784"/>
            <a:ext cx="7776864" cy="216024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556792"/>
            <a:ext cx="77048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rgbClr val="1E4164"/>
                </a:solidFill>
              </a:rPr>
              <a:t>четкие, прозрачные и справедливые  условия взаимоотношений на стадии урегулирования убытка рынком до сих пор не выработаны</a:t>
            </a:r>
          </a:p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rgbClr val="1E4164"/>
                </a:solidFill>
              </a:rPr>
              <a:t>досудебные правовые механизмы  урегулирования разногласий  отсутствуют</a:t>
            </a:r>
          </a:p>
          <a:p>
            <a:pPr>
              <a:spcAft>
                <a:spcPts val="1200"/>
              </a:spcAft>
              <a:defRPr/>
            </a:pPr>
            <a:r>
              <a:rPr lang="ru-RU" sz="2000" dirty="0" smtClean="0">
                <a:solidFill>
                  <a:srgbClr val="1E4164"/>
                </a:solidFill>
              </a:rPr>
              <a:t>судебная практика противоречива и небезупречна</a:t>
            </a:r>
          </a:p>
          <a:p>
            <a:pPr>
              <a:spcAft>
                <a:spcPts val="1200"/>
              </a:spcAft>
              <a:defRPr/>
            </a:pPr>
            <a:r>
              <a:rPr lang="ru-RU" dirty="0" smtClean="0">
                <a:solidFill>
                  <a:srgbClr val="1E4164"/>
                </a:solidFill>
              </a:rPr>
              <a:t> </a:t>
            </a:r>
            <a:endParaRPr lang="ru-RU" dirty="0">
              <a:solidFill>
                <a:srgbClr val="1E4164"/>
              </a:solidFill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776" y="4365104"/>
            <a:ext cx="6120680" cy="1728192"/>
          </a:xfrm>
          <a:prstGeom prst="roundRect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4437112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появились  </a:t>
            </a:r>
            <a:r>
              <a:rPr lang="ru-RU" sz="2000" dirty="0" smtClean="0">
                <a:solidFill>
                  <a:schemeClr val="bg1"/>
                </a:solidFill>
              </a:rPr>
              <a:t> признаки стагнации и </a:t>
            </a:r>
            <a:r>
              <a:rPr lang="ru-RU" sz="2000" dirty="0" smtClean="0">
                <a:solidFill>
                  <a:schemeClr val="bg1"/>
                </a:solidFill>
              </a:rPr>
              <a:t>  упадка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 темпы прироста валовой премии сократились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 убыточность </a:t>
            </a:r>
            <a:r>
              <a:rPr lang="ru-RU" sz="2000" dirty="0" smtClean="0">
                <a:solidFill>
                  <a:schemeClr val="bg1"/>
                </a:solidFill>
              </a:rPr>
              <a:t> выросла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 rot="5400000">
            <a:off x="5256076" y="3825044"/>
            <a:ext cx="504056" cy="432048"/>
          </a:xfrm>
          <a:prstGeom prst="stripedRightArrow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ru-RU" sz="3200" dirty="0" smtClean="0">
                  <a:solidFill>
                    <a:schemeClr val="bg1"/>
                  </a:solidFill>
                </a:rPr>
                <a:t>Развитие страхового рынка</a:t>
              </a:r>
              <a:endParaRPr lang="ru-RU" sz="32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5" descr="C:\Users\Митя\Desktop\Images\imagesCANPJN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1584300" cy="1584300"/>
          </a:xfrm>
          <a:prstGeom prst="rect">
            <a:avLst/>
          </a:prstGeom>
          <a:noFill/>
          <a:ln w="9525">
            <a:solidFill>
              <a:srgbClr val="1E4164"/>
            </a:solidFill>
            <a:miter lim="800000"/>
            <a:headEnd/>
            <a:tailEnd/>
          </a:ln>
        </p:spPr>
      </p:pic>
      <p:pic>
        <p:nvPicPr>
          <p:cNvPr id="16" name="Picture 4" descr="C:\Users\Митя\Desktop\imagesCAC5BH6T.jpg"/>
          <p:cNvPicPr>
            <a:picLocks noChangeAspect="1" noChangeArrowheads="1"/>
          </p:cNvPicPr>
          <p:nvPr/>
        </p:nvPicPr>
        <p:blipFill>
          <a:blip r:embed="rId4" cstate="print"/>
          <a:srcRect t="15823" b="10646"/>
          <a:stretch>
            <a:fillRect/>
          </a:stretch>
        </p:blipFill>
        <p:spPr bwMode="auto">
          <a:xfrm>
            <a:off x="5868144" y="4365104"/>
            <a:ext cx="3109679" cy="1584176"/>
          </a:xfrm>
          <a:prstGeom prst="rect">
            <a:avLst/>
          </a:prstGeom>
          <a:noFill/>
          <a:ln w="9525">
            <a:solidFill>
              <a:srgbClr val="1E4164"/>
            </a:solidFill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1331640" y="2780928"/>
            <a:ext cx="6120000" cy="1728192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1E4164"/>
              </a:solidFill>
              <a:latin typeface="+mj-lt"/>
            </a:endParaRPr>
          </a:p>
          <a:p>
            <a:pPr algn="ctr"/>
            <a:r>
              <a:rPr lang="ru-RU" sz="2800" b="1" dirty="0" smtClean="0">
                <a:solidFill>
                  <a:srgbClr val="1E4164"/>
                </a:solidFill>
                <a:latin typeface="+mj-lt"/>
              </a:rPr>
              <a:t>Залог успешного развития</a:t>
            </a:r>
          </a:p>
          <a:p>
            <a:pPr algn="ctr"/>
            <a:r>
              <a:rPr lang="ru-RU" sz="2800" b="1" dirty="0" smtClean="0">
                <a:solidFill>
                  <a:srgbClr val="1E4164"/>
                </a:solidFill>
                <a:latin typeface="+mj-lt"/>
              </a:rPr>
              <a:t> страхового рынка – взаимное доверие его участников</a:t>
            </a:r>
          </a:p>
          <a:p>
            <a:pPr>
              <a:spcAft>
                <a:spcPts val="800"/>
              </a:spcAft>
            </a:pPr>
            <a:endParaRPr lang="ru-RU" sz="2800" dirty="0">
              <a:solidFill>
                <a:srgbClr val="1E4164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ru-RU" sz="32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Роль Аджастеров на страховом рынке</a:t>
              </a:r>
              <a:endParaRPr lang="ru-RU" sz="32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Скругленный прямоугольник 14"/>
          <p:cNvSpPr/>
          <p:nvPr/>
        </p:nvSpPr>
        <p:spPr>
          <a:xfrm>
            <a:off x="323528" y="1700808"/>
            <a:ext cx="3240360" cy="1584176"/>
          </a:xfrm>
          <a:prstGeom prst="roundRect">
            <a:avLst/>
          </a:prstGeom>
          <a:solidFill>
            <a:srgbClr val="1E4164"/>
          </a:solidFill>
          <a:ln w="12700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Улучшение качества страхования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15448" y="1700808"/>
            <a:ext cx="3389000" cy="1584176"/>
          </a:xfrm>
          <a:prstGeom prst="roundRect">
            <a:avLst/>
          </a:prstGeom>
          <a:solidFill>
            <a:srgbClr val="1E4164"/>
          </a:solidFill>
          <a:ln w="12700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Совершенствование механизма урегулирования убытков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3851920" y="2420888"/>
            <a:ext cx="1080120" cy="432048"/>
          </a:xfrm>
          <a:prstGeom prst="leftRightArrow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3645024"/>
            <a:ext cx="8352928" cy="1728192"/>
          </a:xfrm>
          <a:prstGeom prst="roundRect">
            <a:avLst/>
          </a:prstGeom>
          <a:solidFill>
            <a:srgbClr val="B5CFE9"/>
          </a:solidFill>
          <a:ln w="12700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ru-RU" sz="2000" dirty="0" smtClean="0">
                <a:solidFill>
                  <a:srgbClr val="1E4164"/>
                </a:solidFill>
              </a:rPr>
              <a:t>При наступлении страхового убытка неизбежно возникает потребность в его объективной и незаинтересованной оценке, результаты которой не нашли бы аргументированных возражений у всех сторон договора страхования</a:t>
            </a:r>
            <a:endParaRPr lang="ru-RU" sz="2000" dirty="0">
              <a:solidFill>
                <a:srgbClr val="1E41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0" y="0"/>
            <a:ext cx="9144000" cy="6532563"/>
            <a:chOff x="0" y="0"/>
            <a:chExt cx="9144000" cy="6532165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1196975"/>
            </a:xfrm>
            <a:prstGeom prst="rect">
              <a:avLst/>
            </a:prstGeom>
            <a:solidFill>
              <a:srgbClr val="1E416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800" dirty="0">
                  <a:solidFill>
                    <a:schemeClr val="bg1"/>
                  </a:solidFill>
                </a:rPr>
                <a:t>		</a:t>
              </a:r>
              <a:r>
                <a:rPr lang="ru-RU" sz="2800" dirty="0" smtClean="0">
                  <a:solidFill>
                    <a:schemeClr val="bg1"/>
                  </a:solidFill>
                </a:rPr>
                <a:t> </a:t>
              </a:r>
              <a:r>
                <a:rPr lang="ru-RU" sz="32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Современное состояние </a:t>
              </a:r>
            </a:p>
            <a:p>
              <a:pPr algn="r"/>
              <a:r>
                <a:rPr lang="ru-RU" sz="32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отрасли урегулирования убытков в РФ</a:t>
              </a:r>
              <a:endParaRPr lang="ru-RU" sz="32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1052672"/>
              <a:ext cx="9143664" cy="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124675"/>
              <a:ext cx="9143664" cy="69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8" name="Picture 18" descr="C:\Users\Митя\Desktop\russia.gif"/>
            <p:cNvPicPr>
              <a:picLocks noChangeAspect="1" noChangeArrowheads="1"/>
            </p:cNvPicPr>
            <p:nvPr/>
          </p:nvPicPr>
          <p:blipFill>
            <a:blip r:embed="rId2" cstate="print">
              <a:lum bright="72000" contrast="-100000"/>
            </a:blip>
            <a:srcRect/>
            <a:stretch>
              <a:fillRect/>
            </a:stretch>
          </p:blipFill>
          <p:spPr bwMode="auto">
            <a:xfrm>
              <a:off x="395536" y="1412776"/>
              <a:ext cx="8511755" cy="51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Скругленный прямоугольник 16"/>
          <p:cNvSpPr/>
          <p:nvPr/>
        </p:nvSpPr>
        <p:spPr>
          <a:xfrm>
            <a:off x="35496" y="1628800"/>
            <a:ext cx="5976664" cy="93610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rgbClr val="1E4164"/>
                </a:solidFill>
              </a:rPr>
              <a:t>сотрудники отделов урегулирования убытков страховых компаний</a:t>
            </a:r>
            <a:endParaRPr lang="ru-RU" dirty="0">
              <a:solidFill>
                <a:srgbClr val="1E4164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99592" y="2636912"/>
            <a:ext cx="5976664" cy="93610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rgbClr val="1E4164"/>
                </a:solidFill>
              </a:rPr>
              <a:t>сотрудники  специальных подразделений страховых брокеров</a:t>
            </a:r>
            <a:endParaRPr lang="ru-RU" dirty="0">
              <a:solidFill>
                <a:srgbClr val="1E4164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619672" y="3645024"/>
            <a:ext cx="5976664" cy="93610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rgbClr val="1E4164"/>
                </a:solidFill>
              </a:rPr>
              <a:t>компании - независимые эксперты по урегулированию страховых событий</a:t>
            </a:r>
            <a:endParaRPr lang="ru-RU" dirty="0">
              <a:solidFill>
                <a:srgbClr val="1E4164"/>
              </a:solidFill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 rot="5400000">
            <a:off x="2771800" y="4653136"/>
            <a:ext cx="288032" cy="288032"/>
          </a:xfrm>
          <a:prstGeom prst="stripedRightArrow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триховая стрелка вправо 22"/>
          <p:cNvSpPr/>
          <p:nvPr/>
        </p:nvSpPr>
        <p:spPr>
          <a:xfrm rot="5400000">
            <a:off x="4499992" y="4653136"/>
            <a:ext cx="288032" cy="288032"/>
          </a:xfrm>
          <a:prstGeom prst="stripedRightArrow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триховая стрелка вправо 23"/>
          <p:cNvSpPr/>
          <p:nvPr/>
        </p:nvSpPr>
        <p:spPr>
          <a:xfrm rot="5400000">
            <a:off x="6156176" y="4653136"/>
            <a:ext cx="288032" cy="288032"/>
          </a:xfrm>
          <a:prstGeom prst="stripedRightArrow">
            <a:avLst/>
          </a:prstGeom>
          <a:solidFill>
            <a:srgbClr val="1E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71600" y="4941168"/>
            <a:ext cx="2304256" cy="1440160"/>
          </a:xfrm>
          <a:prstGeom prst="roundRect">
            <a:avLst/>
          </a:prstGeom>
          <a:solidFill>
            <a:srgbClr val="B5CFE9"/>
          </a:solidFill>
          <a:ln w="12700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ru-RU" sz="1600" dirty="0" smtClean="0">
                <a:solidFill>
                  <a:srgbClr val="1E4164"/>
                </a:solidFill>
              </a:rPr>
              <a:t>локальные отделения  ведущих международных </a:t>
            </a:r>
            <a:r>
              <a:rPr lang="ru-RU" sz="1600" dirty="0" err="1" smtClean="0">
                <a:solidFill>
                  <a:srgbClr val="1E4164"/>
                </a:solidFill>
              </a:rPr>
              <a:t>аджастерских</a:t>
            </a:r>
            <a:r>
              <a:rPr lang="ru-RU" sz="1600" dirty="0" smtClean="0">
                <a:solidFill>
                  <a:srgbClr val="1E4164"/>
                </a:solidFill>
              </a:rPr>
              <a:t> брендов</a:t>
            </a:r>
            <a:endParaRPr lang="ru-RU" sz="1600" dirty="0">
              <a:solidFill>
                <a:srgbClr val="1E4164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91880" y="4941168"/>
            <a:ext cx="2304256" cy="1440160"/>
          </a:xfrm>
          <a:prstGeom prst="roundRect">
            <a:avLst/>
          </a:prstGeom>
          <a:solidFill>
            <a:srgbClr val="B5CFE9"/>
          </a:solidFill>
          <a:ln w="12700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ru-RU" sz="1600" dirty="0" smtClean="0">
                <a:solidFill>
                  <a:srgbClr val="1E4164"/>
                </a:solidFill>
              </a:rPr>
              <a:t>компании со 100%  российским участием, имеющие франшизы  международных аджастеров</a:t>
            </a:r>
            <a:endParaRPr lang="ru-RU" sz="1600" dirty="0">
              <a:solidFill>
                <a:srgbClr val="1E4164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12160" y="4941168"/>
            <a:ext cx="2520280" cy="1440160"/>
          </a:xfrm>
          <a:prstGeom prst="roundRect">
            <a:avLst/>
          </a:prstGeom>
          <a:solidFill>
            <a:srgbClr val="B5CFE9"/>
          </a:solidFill>
          <a:ln w="12700">
            <a:solidFill>
              <a:srgbClr val="1E4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ru-RU" sz="1600" dirty="0" smtClean="0">
                <a:solidFill>
                  <a:srgbClr val="1E4164"/>
                </a:solidFill>
              </a:rPr>
              <a:t>российские компании,   созданные экспертами с опытом работы в зарубежных </a:t>
            </a:r>
            <a:r>
              <a:rPr lang="ru-RU" sz="1600" dirty="0" err="1" smtClean="0">
                <a:solidFill>
                  <a:srgbClr val="1E4164"/>
                </a:solidFill>
              </a:rPr>
              <a:t>аджастерских</a:t>
            </a:r>
            <a:r>
              <a:rPr lang="ru-RU" sz="1600" dirty="0" smtClean="0">
                <a:solidFill>
                  <a:srgbClr val="1E4164"/>
                </a:solidFill>
              </a:rPr>
              <a:t> компаниях </a:t>
            </a:r>
            <a:endParaRPr lang="ru-RU" sz="1600" dirty="0">
              <a:solidFill>
                <a:srgbClr val="1E41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1311</Words>
  <Application>Microsoft Office PowerPoint</Application>
  <PresentationFormat>Экран (4:3)</PresentationFormat>
  <Paragraphs>202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Харитонов</dc:creator>
  <cp:lastModifiedBy>alex</cp:lastModifiedBy>
  <cp:revision>154</cp:revision>
  <dcterms:created xsi:type="dcterms:W3CDTF">2014-09-16T05:04:32Z</dcterms:created>
  <dcterms:modified xsi:type="dcterms:W3CDTF">2014-09-17T15:33:52Z</dcterms:modified>
</cp:coreProperties>
</file>